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2" r:id="rId1"/>
    <p:sldMasterId id="2147483799" r:id="rId2"/>
  </p:sldMasterIdLst>
  <p:notesMasterIdLst>
    <p:notesMasterId r:id="rId53"/>
  </p:notesMasterIdLst>
  <p:handoutMasterIdLst>
    <p:handoutMasterId r:id="rId54"/>
  </p:handoutMasterIdLst>
  <p:sldIdLst>
    <p:sldId id="356" r:id="rId3"/>
    <p:sldId id="357" r:id="rId4"/>
    <p:sldId id="358" r:id="rId5"/>
    <p:sldId id="489" r:id="rId6"/>
    <p:sldId id="359" r:id="rId7"/>
    <p:sldId id="443" r:id="rId8"/>
    <p:sldId id="490" r:id="rId9"/>
    <p:sldId id="444" r:id="rId10"/>
    <p:sldId id="491" r:id="rId11"/>
    <p:sldId id="492" r:id="rId12"/>
    <p:sldId id="493" r:id="rId13"/>
    <p:sldId id="528" r:id="rId14"/>
    <p:sldId id="494" r:id="rId15"/>
    <p:sldId id="495" r:id="rId16"/>
    <p:sldId id="496" r:id="rId17"/>
    <p:sldId id="497" r:id="rId18"/>
    <p:sldId id="445" r:id="rId19"/>
    <p:sldId id="498" r:id="rId20"/>
    <p:sldId id="499" r:id="rId21"/>
    <p:sldId id="500" r:id="rId22"/>
    <p:sldId id="447" r:id="rId23"/>
    <p:sldId id="501" r:id="rId24"/>
    <p:sldId id="502" r:id="rId25"/>
    <p:sldId id="503" r:id="rId26"/>
    <p:sldId id="504" r:id="rId27"/>
    <p:sldId id="505" r:id="rId28"/>
    <p:sldId id="529" r:id="rId29"/>
    <p:sldId id="507" r:id="rId30"/>
    <p:sldId id="509" r:id="rId31"/>
    <p:sldId id="510" r:id="rId32"/>
    <p:sldId id="511" r:id="rId33"/>
    <p:sldId id="512" r:id="rId34"/>
    <p:sldId id="508" r:id="rId35"/>
    <p:sldId id="446" r:id="rId36"/>
    <p:sldId id="513" r:id="rId37"/>
    <p:sldId id="514" r:id="rId38"/>
    <p:sldId id="515" r:id="rId39"/>
    <p:sldId id="516" r:id="rId40"/>
    <p:sldId id="517" r:id="rId41"/>
    <p:sldId id="518" r:id="rId42"/>
    <p:sldId id="519" r:id="rId43"/>
    <p:sldId id="521" r:id="rId44"/>
    <p:sldId id="522" r:id="rId45"/>
    <p:sldId id="523" r:id="rId46"/>
    <p:sldId id="524" r:id="rId47"/>
    <p:sldId id="419" r:id="rId48"/>
    <p:sldId id="525" r:id="rId49"/>
    <p:sldId id="526" r:id="rId50"/>
    <p:sldId id="527" r:id="rId51"/>
    <p:sldId id="392" r:id="rId52"/>
  </p:sldIdLst>
  <p:sldSz cx="9144000" cy="6858000" type="screen4x3"/>
  <p:notesSz cx="6858000" cy="9144000"/>
  <p:custDataLst>
    <p:tags r:id="rId55"/>
  </p:custDataLst>
  <p:defaultTextStyle>
    <a:defPPr>
      <a:defRPr lang="en-US"/>
    </a:defPPr>
    <a:lvl1pPr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1pPr>
    <a:lvl2pPr marL="457200"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2pPr>
    <a:lvl3pPr marL="914400"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3pPr>
    <a:lvl4pPr marL="1371600"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4pPr>
    <a:lvl5pPr marL="1828800"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5pPr>
    <a:lvl6pPr marL="2286000" algn="l" defTabSz="914400" rtl="0" eaLnBrk="1" latinLnBrk="0" hangingPunct="1"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6pPr>
    <a:lvl7pPr marL="2743200" algn="l" defTabSz="914400" rtl="0" eaLnBrk="1" latinLnBrk="0" hangingPunct="1"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7pPr>
    <a:lvl8pPr marL="3200400" algn="l" defTabSz="914400" rtl="0" eaLnBrk="1" latinLnBrk="0" hangingPunct="1"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8pPr>
    <a:lvl9pPr marL="3657600" algn="l" defTabSz="914400" rtl="0" eaLnBrk="1" latinLnBrk="0" hangingPunct="1"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ptech" initials="A" lastIdx="45" clrIdx="0"/>
  <p:cmAuthor id="1" name="n.bami" initials="n" lastIdx="2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036A2"/>
    <a:srgbClr val="F61828"/>
    <a:srgbClr val="FFFF99"/>
    <a:srgbClr val="007E39"/>
    <a:srgbClr val="4411D5"/>
    <a:srgbClr val="C0007B"/>
    <a:srgbClr val="AC1418"/>
    <a:srgbClr val="FFCC00"/>
    <a:srgbClr val="004E4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07" autoAdjust="0"/>
    <p:restoredTop sz="93474" autoAdjust="0"/>
  </p:normalViewPr>
  <p:slideViewPr>
    <p:cSldViewPr>
      <p:cViewPr varScale="1">
        <p:scale>
          <a:sx n="70" d="100"/>
          <a:sy n="70" d="100"/>
        </p:scale>
        <p:origin x="1338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7" d="100"/>
          <a:sy n="57" d="100"/>
        </p:scale>
        <p:origin x="-1398" y="-9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tags" Target="tags/tag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notesMaster" Target="notesMasters/notesMaster1.xml"/><Relationship Id="rId58" Type="http://schemas.openxmlformats.org/officeDocument/2006/relationships/viewProps" Target="viewProps.xml"/><Relationship Id="rId5" Type="http://schemas.openxmlformats.org/officeDocument/2006/relationships/slide" Target="slides/slide3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commentAuthors" Target="commentAuthor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theme" Target="theme/theme1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presProps" Target="presProps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04B30CD-3BA8-4D2C-8929-DF5230D332B6}" type="doc">
      <dgm:prSet loTypeId="urn:microsoft.com/office/officeart/2005/8/layout/list1" loCatId="list" qsTypeId="urn:microsoft.com/office/officeart/2005/8/quickstyle/simple5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0B42E06C-A1B3-48D7-9A25-3AED9FB785D1}">
      <dgm:prSet phldrT="[Text]" custT="1"/>
      <dgm:spPr/>
      <dgm:t>
        <a:bodyPr/>
        <a:lstStyle/>
        <a:p>
          <a:r>
            <a:rPr lang="en-US" sz="1600" b="1" dirty="0" smtClean="0">
              <a:latin typeface="Calibri" pitchFamily="34" charset="0"/>
              <a:cs typeface="Calibri" pitchFamily="34" charset="0"/>
            </a:rPr>
            <a:t>Cascading changes through related tables</a:t>
          </a:r>
          <a:endParaRPr lang="en-US" sz="1600" b="1" dirty="0">
            <a:latin typeface="Calibri" pitchFamily="34" charset="0"/>
            <a:cs typeface="Calibri" pitchFamily="34" charset="0"/>
          </a:endParaRPr>
        </a:p>
      </dgm:t>
    </dgm:pt>
    <dgm:pt modelId="{63E4A61B-1DB3-4F89-99FA-5DD5C550215D}" type="parTrans" cxnId="{8A73E8F9-6F51-4BF3-8FAA-B0FBE5E9283F}">
      <dgm:prSet/>
      <dgm:spPr/>
      <dgm:t>
        <a:bodyPr/>
        <a:lstStyle/>
        <a:p>
          <a:endParaRPr lang="en-US"/>
        </a:p>
      </dgm:t>
    </dgm:pt>
    <dgm:pt modelId="{0F629D23-A6FB-4154-8BC6-E83CC058D4DA}" type="sibTrans" cxnId="{8A73E8F9-6F51-4BF3-8FAA-B0FBE5E9283F}">
      <dgm:prSet/>
      <dgm:spPr/>
      <dgm:t>
        <a:bodyPr/>
        <a:lstStyle/>
        <a:p>
          <a:endParaRPr lang="en-US"/>
        </a:p>
      </dgm:t>
    </dgm:pt>
    <dgm:pt modelId="{275088F3-FD73-4104-BBCD-C6FE214E0400}">
      <dgm:prSet phldrT="[Text]" custT="1"/>
      <dgm:spPr/>
      <dgm:t>
        <a:bodyPr/>
        <a:lstStyle/>
        <a:p>
          <a:r>
            <a:rPr lang="en-US" sz="1600" b="1" dirty="0" smtClean="0">
              <a:latin typeface="Calibri" pitchFamily="34" charset="0"/>
              <a:cs typeface="Calibri" pitchFamily="34" charset="0"/>
            </a:rPr>
            <a:t>Enforcing complex data integrity than CHECK constraints</a:t>
          </a:r>
          <a:endParaRPr lang="en-US" sz="1600" b="1" dirty="0">
            <a:latin typeface="Calibri" pitchFamily="34" charset="0"/>
            <a:cs typeface="Calibri" pitchFamily="34" charset="0"/>
          </a:endParaRPr>
        </a:p>
      </dgm:t>
    </dgm:pt>
    <dgm:pt modelId="{919BBD4A-9AB4-440A-965D-4AF7261853CD}" type="parTrans" cxnId="{FA92B383-A7AD-48EF-AE5F-0B7027EDEA99}">
      <dgm:prSet/>
      <dgm:spPr/>
      <dgm:t>
        <a:bodyPr/>
        <a:lstStyle/>
        <a:p>
          <a:endParaRPr lang="en-US"/>
        </a:p>
      </dgm:t>
    </dgm:pt>
    <dgm:pt modelId="{0A35B0A5-C311-4B25-9C37-B441768F4CB9}" type="sibTrans" cxnId="{FA92B383-A7AD-48EF-AE5F-0B7027EDEA99}">
      <dgm:prSet/>
      <dgm:spPr/>
      <dgm:t>
        <a:bodyPr/>
        <a:lstStyle/>
        <a:p>
          <a:endParaRPr lang="en-US"/>
        </a:p>
      </dgm:t>
    </dgm:pt>
    <dgm:pt modelId="{A01BF80B-0EB8-4497-94CE-66159EAFBE6E}">
      <dgm:prSet phldrT="[Text]" custT="1"/>
      <dgm:spPr/>
      <dgm:t>
        <a:bodyPr/>
        <a:lstStyle/>
        <a:p>
          <a:r>
            <a:rPr lang="en-US" sz="1600" b="1" dirty="0" smtClean="0">
              <a:latin typeface="Calibri" pitchFamily="34" charset="0"/>
              <a:cs typeface="Calibri" pitchFamily="34" charset="0"/>
            </a:rPr>
            <a:t>Defining custom error messages</a:t>
          </a:r>
        </a:p>
      </dgm:t>
    </dgm:pt>
    <dgm:pt modelId="{E22F8156-70AC-42FA-88F7-B2A44C5C03CE}" type="parTrans" cxnId="{D6BD3248-E732-4735-938E-F76743DC4E54}">
      <dgm:prSet/>
      <dgm:spPr/>
      <dgm:t>
        <a:bodyPr/>
        <a:lstStyle/>
        <a:p>
          <a:endParaRPr lang="en-US"/>
        </a:p>
      </dgm:t>
    </dgm:pt>
    <dgm:pt modelId="{E365473E-4788-479B-8AFC-83FFD7CCEB89}" type="sibTrans" cxnId="{D6BD3248-E732-4735-938E-F76743DC4E54}">
      <dgm:prSet/>
      <dgm:spPr/>
      <dgm:t>
        <a:bodyPr/>
        <a:lstStyle/>
        <a:p>
          <a:endParaRPr lang="en-US"/>
        </a:p>
      </dgm:t>
    </dgm:pt>
    <dgm:pt modelId="{954AB44B-3D61-4133-AC00-466AFF18E51C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800" dirty="0" smtClean="0">
              <a:latin typeface="Calibri" pitchFamily="34" charset="0"/>
              <a:cs typeface="Calibri" pitchFamily="34" charset="0"/>
            </a:rPr>
            <a:t>Users can use a trigger to cascade changes through related tables.</a:t>
          </a:r>
          <a:endParaRPr lang="en-US" sz="1800" dirty="0">
            <a:latin typeface="Calibri" pitchFamily="34" charset="0"/>
            <a:cs typeface="Calibri" pitchFamily="34" charset="0"/>
          </a:endParaRPr>
        </a:p>
      </dgm:t>
    </dgm:pt>
    <dgm:pt modelId="{3CDEB135-D887-4E98-BF43-E53C6133BA39}" type="parTrans" cxnId="{066DC87B-75AD-4696-A51B-0637434442DD}">
      <dgm:prSet/>
      <dgm:spPr/>
      <dgm:t>
        <a:bodyPr/>
        <a:lstStyle/>
        <a:p>
          <a:endParaRPr lang="en-US"/>
        </a:p>
      </dgm:t>
    </dgm:pt>
    <dgm:pt modelId="{995E82AD-E584-43E9-A89F-B98C56B2B714}" type="sibTrans" cxnId="{066DC87B-75AD-4696-A51B-0637434442DD}">
      <dgm:prSet/>
      <dgm:spPr/>
      <dgm:t>
        <a:bodyPr/>
        <a:lstStyle/>
        <a:p>
          <a:endParaRPr lang="en-US"/>
        </a:p>
      </dgm:t>
    </dgm:pt>
    <dgm:pt modelId="{15B56A10-C47D-4965-B218-63412241D4C1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800" dirty="0" smtClean="0">
              <a:latin typeface="Calibri" pitchFamily="34" charset="0"/>
              <a:cs typeface="Calibri" pitchFamily="34" charset="0"/>
            </a:rPr>
            <a:t>Unlike </a:t>
          </a:r>
          <a:r>
            <a:rPr lang="en-US" sz="1800" dirty="0" smtClean="0">
              <a:latin typeface="Courier New" pitchFamily="49" charset="0"/>
              <a:cs typeface="Courier New" pitchFamily="49" charset="0"/>
            </a:rPr>
            <a:t>CHECK</a:t>
          </a:r>
          <a:r>
            <a:rPr lang="en-US" sz="1800" dirty="0" smtClean="0">
              <a:latin typeface="Calibri" pitchFamily="34" charset="0"/>
              <a:cs typeface="Calibri" pitchFamily="34" charset="0"/>
            </a:rPr>
            <a:t> constraints, triggers can reference the columns in other tables.</a:t>
          </a:r>
          <a:endParaRPr lang="en-US" sz="1800" dirty="0">
            <a:latin typeface="Calibri" pitchFamily="34" charset="0"/>
            <a:cs typeface="Calibri" pitchFamily="34" charset="0"/>
          </a:endParaRPr>
        </a:p>
      </dgm:t>
    </dgm:pt>
    <dgm:pt modelId="{D62DEE6F-0735-4090-8A91-8F2758A1E8CE}" type="parTrans" cxnId="{63BA9E15-2424-4EA5-9EA1-D998859D76D2}">
      <dgm:prSet/>
      <dgm:spPr/>
      <dgm:t>
        <a:bodyPr/>
        <a:lstStyle/>
        <a:p>
          <a:endParaRPr lang="en-US"/>
        </a:p>
      </dgm:t>
    </dgm:pt>
    <dgm:pt modelId="{41A99DCB-8F09-42A5-A97F-F14578AA4ABF}" type="sibTrans" cxnId="{63BA9E15-2424-4EA5-9EA1-D998859D76D2}">
      <dgm:prSet/>
      <dgm:spPr/>
      <dgm:t>
        <a:bodyPr/>
        <a:lstStyle/>
        <a:p>
          <a:endParaRPr lang="en-US"/>
        </a:p>
      </dgm:t>
    </dgm:pt>
    <dgm:pt modelId="{99C229D2-8712-4170-B167-C0F0B7E17D9B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800" dirty="0" smtClean="0">
              <a:latin typeface="Calibri" pitchFamily="34" charset="0"/>
              <a:cs typeface="Calibri" pitchFamily="34" charset="0"/>
            </a:rPr>
            <a:t>Are used for providing more suitable or detailed explanations in certain error situations.</a:t>
          </a:r>
          <a:endParaRPr lang="en-US" sz="1800" dirty="0">
            <a:latin typeface="Calibri" pitchFamily="34" charset="0"/>
            <a:cs typeface="Calibri" pitchFamily="34" charset="0"/>
          </a:endParaRPr>
        </a:p>
      </dgm:t>
    </dgm:pt>
    <dgm:pt modelId="{B82004D2-6854-4D6C-B447-06402214C44A}" type="parTrans" cxnId="{07D8D6CD-903D-4FBF-9DCF-036477BBF283}">
      <dgm:prSet/>
      <dgm:spPr/>
      <dgm:t>
        <a:bodyPr/>
        <a:lstStyle/>
        <a:p>
          <a:endParaRPr lang="en-US"/>
        </a:p>
      </dgm:t>
    </dgm:pt>
    <dgm:pt modelId="{A5822192-EAD8-4545-9207-987D94B82BD4}" type="sibTrans" cxnId="{07D8D6CD-903D-4FBF-9DCF-036477BBF283}">
      <dgm:prSet/>
      <dgm:spPr/>
      <dgm:t>
        <a:bodyPr/>
        <a:lstStyle/>
        <a:p>
          <a:endParaRPr lang="en-US"/>
        </a:p>
      </dgm:t>
    </dgm:pt>
    <dgm:pt modelId="{4D87C655-0E2E-4809-A129-2C955527E918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800" dirty="0" smtClean="0">
              <a:latin typeface="Calibri" pitchFamily="34" charset="0"/>
              <a:cs typeface="Calibri" pitchFamily="34" charset="0"/>
            </a:rPr>
            <a:t>Can be used to apply complex data integrity checks by,</a:t>
          </a:r>
          <a:endParaRPr lang="en-US" sz="1800" dirty="0">
            <a:latin typeface="Calibri" pitchFamily="34" charset="0"/>
            <a:cs typeface="Calibri" pitchFamily="34" charset="0"/>
          </a:endParaRPr>
        </a:p>
      </dgm:t>
    </dgm:pt>
    <dgm:pt modelId="{EE87ADE1-580F-4179-8C21-5FB620325998}" type="parTrans" cxnId="{1ED73EE5-308D-4B62-A5A1-D5011B890367}">
      <dgm:prSet/>
      <dgm:spPr/>
      <dgm:t>
        <a:bodyPr/>
        <a:lstStyle/>
        <a:p>
          <a:endParaRPr lang="en-US"/>
        </a:p>
      </dgm:t>
    </dgm:pt>
    <dgm:pt modelId="{D57CEA30-E05F-4D36-81E8-F9D5E5F79CCE}" type="sibTrans" cxnId="{1ED73EE5-308D-4B62-A5A1-D5011B890367}">
      <dgm:prSet/>
      <dgm:spPr/>
      <dgm:t>
        <a:bodyPr/>
        <a:lstStyle/>
        <a:p>
          <a:endParaRPr lang="en-US"/>
        </a:p>
      </dgm:t>
    </dgm:pt>
    <dgm:pt modelId="{D141645F-ECC0-4EC7-9619-9F1888F76B8A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 smtClean="0">
              <a:latin typeface="Calibri" pitchFamily="34" charset="0"/>
              <a:cs typeface="Calibri" pitchFamily="34" charset="0"/>
            </a:rPr>
            <a:t>Creating multi-row triggers for actions executed on multiple rows</a:t>
          </a:r>
          <a:endParaRPr lang="en-US" sz="1600" dirty="0">
            <a:latin typeface="Calibri" pitchFamily="34" charset="0"/>
            <a:cs typeface="Calibri" pitchFamily="34" charset="0"/>
          </a:endParaRPr>
        </a:p>
      </dgm:t>
    </dgm:pt>
    <dgm:pt modelId="{F56A9736-D6CB-442B-8A26-3A963E216BF8}" type="parTrans" cxnId="{29C4E19A-496D-439A-AFEB-2A501E2A93D8}">
      <dgm:prSet/>
      <dgm:spPr/>
      <dgm:t>
        <a:bodyPr/>
        <a:lstStyle/>
        <a:p>
          <a:endParaRPr lang="en-US"/>
        </a:p>
      </dgm:t>
    </dgm:pt>
    <dgm:pt modelId="{7E7FACBF-773D-4D8B-B1CE-5CE685FC717C}" type="sibTrans" cxnId="{29C4E19A-496D-439A-AFEB-2A501E2A93D8}">
      <dgm:prSet/>
      <dgm:spPr/>
      <dgm:t>
        <a:bodyPr/>
        <a:lstStyle/>
        <a:p>
          <a:endParaRPr lang="en-US"/>
        </a:p>
      </dgm:t>
    </dgm:pt>
    <dgm:pt modelId="{45A758FD-EB80-48FA-A250-A37AE4BB95DF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 smtClean="0">
              <a:latin typeface="Calibri" pitchFamily="34" charset="0"/>
              <a:cs typeface="Calibri" pitchFamily="34" charset="0"/>
            </a:rPr>
            <a:t>Checking constraints before cascading updates or deletes</a:t>
          </a:r>
          <a:endParaRPr lang="en-US" sz="1600" dirty="0">
            <a:latin typeface="Calibri" pitchFamily="34" charset="0"/>
            <a:cs typeface="Calibri" pitchFamily="34" charset="0"/>
          </a:endParaRPr>
        </a:p>
      </dgm:t>
    </dgm:pt>
    <dgm:pt modelId="{BCFABC4C-DC63-40B2-B4D9-3EFD4926F3DB}" type="sibTrans" cxnId="{ACA3A692-9E1A-4138-B5F3-B6559258DC19}">
      <dgm:prSet/>
      <dgm:spPr/>
      <dgm:t>
        <a:bodyPr/>
        <a:lstStyle/>
        <a:p>
          <a:endParaRPr lang="en-US"/>
        </a:p>
      </dgm:t>
    </dgm:pt>
    <dgm:pt modelId="{7A521211-A6AB-4D9C-B4A1-C2D5A68AA819}" type="parTrans" cxnId="{ACA3A692-9E1A-4138-B5F3-B6559258DC19}">
      <dgm:prSet/>
      <dgm:spPr/>
      <dgm:t>
        <a:bodyPr/>
        <a:lstStyle/>
        <a:p>
          <a:endParaRPr lang="en-US"/>
        </a:p>
      </dgm:t>
    </dgm:pt>
    <dgm:pt modelId="{36A15302-27FA-4CB8-A8AB-D9A84BE5913F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 smtClean="0">
              <a:latin typeface="Calibri" pitchFamily="34" charset="0"/>
              <a:cs typeface="Calibri" pitchFamily="34" charset="0"/>
            </a:rPr>
            <a:t>Enforcing referential integrity between databases</a:t>
          </a:r>
          <a:endParaRPr lang="en-US" sz="1600" dirty="0">
            <a:latin typeface="Calibri" pitchFamily="34" charset="0"/>
            <a:cs typeface="Calibri" pitchFamily="34" charset="0"/>
          </a:endParaRPr>
        </a:p>
      </dgm:t>
    </dgm:pt>
    <dgm:pt modelId="{84DE0D29-972A-453A-AFA9-A09EAC13E70F}" type="parTrans" cxnId="{24513B2B-7B2E-4282-91BD-ACEF2C3DEC1E}">
      <dgm:prSet/>
      <dgm:spPr/>
    </dgm:pt>
    <dgm:pt modelId="{A9A56A6F-69AC-4710-A301-10DD1C1BA3CC}" type="sibTrans" cxnId="{24513B2B-7B2E-4282-91BD-ACEF2C3DEC1E}">
      <dgm:prSet/>
      <dgm:spPr/>
    </dgm:pt>
    <dgm:pt modelId="{0A807732-00C6-4E5E-911B-A6F76F441E4E}" type="pres">
      <dgm:prSet presAssocID="{304B30CD-3BA8-4D2C-8929-DF5230D332B6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F2ADDF7-5497-4730-91DE-E6E853F1FEEF}" type="pres">
      <dgm:prSet presAssocID="{0B42E06C-A1B3-48D7-9A25-3AED9FB785D1}" presName="parentLin" presStyleCnt="0"/>
      <dgm:spPr/>
    </dgm:pt>
    <dgm:pt modelId="{F0AFF909-226B-4EF5-8D95-F4C97BC1E02A}" type="pres">
      <dgm:prSet presAssocID="{0B42E06C-A1B3-48D7-9A25-3AED9FB785D1}" presName="parentLeftMargin" presStyleLbl="node1" presStyleIdx="0" presStyleCnt="3"/>
      <dgm:spPr/>
      <dgm:t>
        <a:bodyPr/>
        <a:lstStyle/>
        <a:p>
          <a:endParaRPr lang="en-US"/>
        </a:p>
      </dgm:t>
    </dgm:pt>
    <dgm:pt modelId="{D8815EEF-E9C4-475D-A970-0FBE57B256A3}" type="pres">
      <dgm:prSet presAssocID="{0B42E06C-A1B3-48D7-9A25-3AED9FB785D1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6FC94D9-3208-439C-A63E-D27D71A45C0D}" type="pres">
      <dgm:prSet presAssocID="{0B42E06C-A1B3-48D7-9A25-3AED9FB785D1}" presName="negativeSpace" presStyleCnt="0"/>
      <dgm:spPr/>
    </dgm:pt>
    <dgm:pt modelId="{5F8B0E50-DECC-4A7E-A46E-113C91AAFE14}" type="pres">
      <dgm:prSet presAssocID="{0B42E06C-A1B3-48D7-9A25-3AED9FB785D1}" presName="childText" presStyleLbl="conFgAcc1" presStyleIdx="0" presStyleCnt="3" custLinFactNeighborY="-6803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8587B01-25D5-451E-BC18-60B04AFD5367}" type="pres">
      <dgm:prSet presAssocID="{0F629D23-A6FB-4154-8BC6-E83CC058D4DA}" presName="spaceBetweenRectangles" presStyleCnt="0"/>
      <dgm:spPr/>
    </dgm:pt>
    <dgm:pt modelId="{C3941E73-59DF-4947-A40C-DDF97525D13A}" type="pres">
      <dgm:prSet presAssocID="{275088F3-FD73-4104-BBCD-C6FE214E0400}" presName="parentLin" presStyleCnt="0"/>
      <dgm:spPr/>
    </dgm:pt>
    <dgm:pt modelId="{47486FD6-484A-4D85-9CB6-90D65D97FB36}" type="pres">
      <dgm:prSet presAssocID="{275088F3-FD73-4104-BBCD-C6FE214E0400}" presName="parentLeftMargin" presStyleLbl="node1" presStyleIdx="0" presStyleCnt="3"/>
      <dgm:spPr/>
      <dgm:t>
        <a:bodyPr/>
        <a:lstStyle/>
        <a:p>
          <a:endParaRPr lang="en-US"/>
        </a:p>
      </dgm:t>
    </dgm:pt>
    <dgm:pt modelId="{5395A427-A60F-4F4F-969D-04AC2D0CFDEB}" type="pres">
      <dgm:prSet presAssocID="{275088F3-FD73-4104-BBCD-C6FE214E0400}" presName="parentText" presStyleLbl="node1" presStyleIdx="1" presStyleCnt="3" custScaleX="10595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EF1C548-5960-4AC1-A6DC-AD70AFD0AD0B}" type="pres">
      <dgm:prSet presAssocID="{275088F3-FD73-4104-BBCD-C6FE214E0400}" presName="negativeSpace" presStyleCnt="0"/>
      <dgm:spPr/>
    </dgm:pt>
    <dgm:pt modelId="{8DC4B880-6737-41E9-958C-8E33EF46D5F8}" type="pres">
      <dgm:prSet presAssocID="{275088F3-FD73-4104-BBCD-C6FE214E0400}" presName="childText" presStyleLbl="conFg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1A4CDD-B090-4922-A72B-D26D60DEE419}" type="pres">
      <dgm:prSet presAssocID="{0A35B0A5-C311-4B25-9C37-B441768F4CB9}" presName="spaceBetweenRectangles" presStyleCnt="0"/>
      <dgm:spPr/>
    </dgm:pt>
    <dgm:pt modelId="{4CDCECC7-3D9F-4530-9D59-82D9F8A5E052}" type="pres">
      <dgm:prSet presAssocID="{A01BF80B-0EB8-4497-94CE-66159EAFBE6E}" presName="parentLin" presStyleCnt="0"/>
      <dgm:spPr/>
    </dgm:pt>
    <dgm:pt modelId="{DF203340-B694-4789-AE18-6CC49F3E3D6E}" type="pres">
      <dgm:prSet presAssocID="{A01BF80B-0EB8-4497-94CE-66159EAFBE6E}" presName="parentLeftMargin" presStyleLbl="node1" presStyleIdx="1" presStyleCnt="3"/>
      <dgm:spPr/>
      <dgm:t>
        <a:bodyPr/>
        <a:lstStyle/>
        <a:p>
          <a:endParaRPr lang="en-US"/>
        </a:p>
      </dgm:t>
    </dgm:pt>
    <dgm:pt modelId="{0900D408-9ABA-4692-8B4E-25FD2FEDE3F7}" type="pres">
      <dgm:prSet presAssocID="{A01BF80B-0EB8-4497-94CE-66159EAFBE6E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1DDE45D-E91E-4F8B-A88A-9E48706B86F7}" type="pres">
      <dgm:prSet presAssocID="{A01BF80B-0EB8-4497-94CE-66159EAFBE6E}" presName="negativeSpace" presStyleCnt="0"/>
      <dgm:spPr/>
    </dgm:pt>
    <dgm:pt modelId="{97F985D8-35BA-410A-8120-F008FF720B1B}" type="pres">
      <dgm:prSet presAssocID="{A01BF80B-0EB8-4497-94CE-66159EAFBE6E}" presName="childText" presStyleLbl="conFg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6BC33A5-2370-4B7C-B179-C3FD2805B2F7}" type="presOf" srcId="{4D87C655-0E2E-4809-A129-2C955527E918}" destId="{8DC4B880-6737-41E9-958C-8E33EF46D5F8}" srcOrd="0" destOrd="1" presId="urn:microsoft.com/office/officeart/2005/8/layout/list1"/>
    <dgm:cxn modelId="{63BA9E15-2424-4EA5-9EA1-D998859D76D2}" srcId="{275088F3-FD73-4104-BBCD-C6FE214E0400}" destId="{15B56A10-C47D-4965-B218-63412241D4C1}" srcOrd="0" destOrd="0" parTransId="{D62DEE6F-0735-4090-8A91-8F2758A1E8CE}" sibTransId="{41A99DCB-8F09-42A5-A97F-F14578AA4ABF}"/>
    <dgm:cxn modelId="{8A73E8F9-6F51-4BF3-8FAA-B0FBE5E9283F}" srcId="{304B30CD-3BA8-4D2C-8929-DF5230D332B6}" destId="{0B42E06C-A1B3-48D7-9A25-3AED9FB785D1}" srcOrd="0" destOrd="0" parTransId="{63E4A61B-1DB3-4F89-99FA-5DD5C550215D}" sibTransId="{0F629D23-A6FB-4154-8BC6-E83CC058D4DA}"/>
    <dgm:cxn modelId="{D75B4373-767B-4BCA-A32B-9C84FA3E4397}" type="presOf" srcId="{A01BF80B-0EB8-4497-94CE-66159EAFBE6E}" destId="{0900D408-9ABA-4692-8B4E-25FD2FEDE3F7}" srcOrd="1" destOrd="0" presId="urn:microsoft.com/office/officeart/2005/8/layout/list1"/>
    <dgm:cxn modelId="{A7515110-9A71-4109-8244-B1AEAAC9F1FA}" type="presOf" srcId="{36A15302-27FA-4CB8-A8AB-D9A84BE5913F}" destId="{8DC4B880-6737-41E9-958C-8E33EF46D5F8}" srcOrd="0" destOrd="4" presId="urn:microsoft.com/office/officeart/2005/8/layout/list1"/>
    <dgm:cxn modelId="{24513B2B-7B2E-4282-91BD-ACEF2C3DEC1E}" srcId="{4D87C655-0E2E-4809-A129-2C955527E918}" destId="{36A15302-27FA-4CB8-A8AB-D9A84BE5913F}" srcOrd="2" destOrd="0" parTransId="{84DE0D29-972A-453A-AFA9-A09EAC13E70F}" sibTransId="{A9A56A6F-69AC-4710-A301-10DD1C1BA3CC}"/>
    <dgm:cxn modelId="{9E39FC7E-DD73-4189-9A64-9C02C1ABFEA0}" type="presOf" srcId="{954AB44B-3D61-4133-AC00-466AFF18E51C}" destId="{5F8B0E50-DECC-4A7E-A46E-113C91AAFE14}" srcOrd="0" destOrd="0" presId="urn:microsoft.com/office/officeart/2005/8/layout/list1"/>
    <dgm:cxn modelId="{D6BD3248-E732-4735-938E-F76743DC4E54}" srcId="{304B30CD-3BA8-4D2C-8929-DF5230D332B6}" destId="{A01BF80B-0EB8-4497-94CE-66159EAFBE6E}" srcOrd="2" destOrd="0" parTransId="{E22F8156-70AC-42FA-88F7-B2A44C5C03CE}" sibTransId="{E365473E-4788-479B-8AFC-83FFD7CCEB89}"/>
    <dgm:cxn modelId="{5ACB483A-F075-43B8-A34D-8BEB5B1C68F7}" type="presOf" srcId="{275088F3-FD73-4104-BBCD-C6FE214E0400}" destId="{47486FD6-484A-4D85-9CB6-90D65D97FB36}" srcOrd="0" destOrd="0" presId="urn:microsoft.com/office/officeart/2005/8/layout/list1"/>
    <dgm:cxn modelId="{94A1844F-D161-4B85-8F47-1A6C9E911903}" type="presOf" srcId="{275088F3-FD73-4104-BBCD-C6FE214E0400}" destId="{5395A427-A60F-4F4F-969D-04AC2D0CFDEB}" srcOrd="1" destOrd="0" presId="urn:microsoft.com/office/officeart/2005/8/layout/list1"/>
    <dgm:cxn modelId="{84E5BE90-B9CD-47F2-8DE9-C906A4FC4E8D}" type="presOf" srcId="{0B42E06C-A1B3-48D7-9A25-3AED9FB785D1}" destId="{F0AFF909-226B-4EF5-8D95-F4C97BC1E02A}" srcOrd="0" destOrd="0" presId="urn:microsoft.com/office/officeart/2005/8/layout/list1"/>
    <dgm:cxn modelId="{42B439F2-F39A-4C8A-8ACD-BDA691A6A94A}" type="presOf" srcId="{15B56A10-C47D-4965-B218-63412241D4C1}" destId="{8DC4B880-6737-41E9-958C-8E33EF46D5F8}" srcOrd="0" destOrd="0" presId="urn:microsoft.com/office/officeart/2005/8/layout/list1"/>
    <dgm:cxn modelId="{384C65EE-36A0-439F-AEBE-2293ACAAC197}" type="presOf" srcId="{304B30CD-3BA8-4D2C-8929-DF5230D332B6}" destId="{0A807732-00C6-4E5E-911B-A6F76F441E4E}" srcOrd="0" destOrd="0" presId="urn:microsoft.com/office/officeart/2005/8/layout/list1"/>
    <dgm:cxn modelId="{49F94EC7-1C03-4B69-8EB8-BACC9930D714}" type="presOf" srcId="{A01BF80B-0EB8-4497-94CE-66159EAFBE6E}" destId="{DF203340-B694-4789-AE18-6CC49F3E3D6E}" srcOrd="0" destOrd="0" presId="urn:microsoft.com/office/officeart/2005/8/layout/list1"/>
    <dgm:cxn modelId="{066DC87B-75AD-4696-A51B-0637434442DD}" srcId="{0B42E06C-A1B3-48D7-9A25-3AED9FB785D1}" destId="{954AB44B-3D61-4133-AC00-466AFF18E51C}" srcOrd="0" destOrd="0" parTransId="{3CDEB135-D887-4E98-BF43-E53C6133BA39}" sibTransId="{995E82AD-E584-43E9-A89F-B98C56B2B714}"/>
    <dgm:cxn modelId="{07D8D6CD-903D-4FBF-9DCF-036477BBF283}" srcId="{A01BF80B-0EB8-4497-94CE-66159EAFBE6E}" destId="{99C229D2-8712-4170-B167-C0F0B7E17D9B}" srcOrd="0" destOrd="0" parTransId="{B82004D2-6854-4D6C-B447-06402214C44A}" sibTransId="{A5822192-EAD8-4545-9207-987D94B82BD4}"/>
    <dgm:cxn modelId="{A0BB9E65-24B9-4D0C-B446-229494DECE94}" type="presOf" srcId="{0B42E06C-A1B3-48D7-9A25-3AED9FB785D1}" destId="{D8815EEF-E9C4-475D-A970-0FBE57B256A3}" srcOrd="1" destOrd="0" presId="urn:microsoft.com/office/officeart/2005/8/layout/list1"/>
    <dgm:cxn modelId="{CCB5ADFC-CC77-4490-845D-61D2D691DC9F}" type="presOf" srcId="{45A758FD-EB80-48FA-A250-A37AE4BB95DF}" destId="{8DC4B880-6737-41E9-958C-8E33EF46D5F8}" srcOrd="0" destOrd="2" presId="urn:microsoft.com/office/officeart/2005/8/layout/list1"/>
    <dgm:cxn modelId="{29C4E19A-496D-439A-AFEB-2A501E2A93D8}" srcId="{4D87C655-0E2E-4809-A129-2C955527E918}" destId="{D141645F-ECC0-4EC7-9619-9F1888F76B8A}" srcOrd="1" destOrd="0" parTransId="{F56A9736-D6CB-442B-8A26-3A963E216BF8}" sibTransId="{7E7FACBF-773D-4D8B-B1CE-5CE685FC717C}"/>
    <dgm:cxn modelId="{FA92B383-A7AD-48EF-AE5F-0B7027EDEA99}" srcId="{304B30CD-3BA8-4D2C-8929-DF5230D332B6}" destId="{275088F3-FD73-4104-BBCD-C6FE214E0400}" srcOrd="1" destOrd="0" parTransId="{919BBD4A-9AB4-440A-965D-4AF7261853CD}" sibTransId="{0A35B0A5-C311-4B25-9C37-B441768F4CB9}"/>
    <dgm:cxn modelId="{ACA3A692-9E1A-4138-B5F3-B6559258DC19}" srcId="{4D87C655-0E2E-4809-A129-2C955527E918}" destId="{45A758FD-EB80-48FA-A250-A37AE4BB95DF}" srcOrd="0" destOrd="0" parTransId="{7A521211-A6AB-4D9C-B4A1-C2D5A68AA819}" sibTransId="{BCFABC4C-DC63-40B2-B4D9-3EFD4926F3DB}"/>
    <dgm:cxn modelId="{1ED73EE5-308D-4B62-A5A1-D5011B890367}" srcId="{275088F3-FD73-4104-BBCD-C6FE214E0400}" destId="{4D87C655-0E2E-4809-A129-2C955527E918}" srcOrd="1" destOrd="0" parTransId="{EE87ADE1-580F-4179-8C21-5FB620325998}" sibTransId="{D57CEA30-E05F-4D36-81E8-F9D5E5F79CCE}"/>
    <dgm:cxn modelId="{B7AEF32E-6BE2-49FE-9ADC-2DCCAB769B8C}" type="presOf" srcId="{D141645F-ECC0-4EC7-9619-9F1888F76B8A}" destId="{8DC4B880-6737-41E9-958C-8E33EF46D5F8}" srcOrd="0" destOrd="3" presId="urn:microsoft.com/office/officeart/2005/8/layout/list1"/>
    <dgm:cxn modelId="{94487182-1461-4052-9828-B29FD3A067EB}" type="presOf" srcId="{99C229D2-8712-4170-B167-C0F0B7E17D9B}" destId="{97F985D8-35BA-410A-8120-F008FF720B1B}" srcOrd="0" destOrd="0" presId="urn:microsoft.com/office/officeart/2005/8/layout/list1"/>
    <dgm:cxn modelId="{B01110EB-7CC9-4E5B-8EFA-BB697F0185FC}" type="presParOf" srcId="{0A807732-00C6-4E5E-911B-A6F76F441E4E}" destId="{2F2ADDF7-5497-4730-91DE-E6E853F1FEEF}" srcOrd="0" destOrd="0" presId="urn:microsoft.com/office/officeart/2005/8/layout/list1"/>
    <dgm:cxn modelId="{CEA73E65-F474-4953-81FF-145BE30E3902}" type="presParOf" srcId="{2F2ADDF7-5497-4730-91DE-E6E853F1FEEF}" destId="{F0AFF909-226B-4EF5-8D95-F4C97BC1E02A}" srcOrd="0" destOrd="0" presId="urn:microsoft.com/office/officeart/2005/8/layout/list1"/>
    <dgm:cxn modelId="{1F164DA5-0500-4A63-9770-278AE636F391}" type="presParOf" srcId="{2F2ADDF7-5497-4730-91DE-E6E853F1FEEF}" destId="{D8815EEF-E9C4-475D-A970-0FBE57B256A3}" srcOrd="1" destOrd="0" presId="urn:microsoft.com/office/officeart/2005/8/layout/list1"/>
    <dgm:cxn modelId="{DB06CEA4-E779-4D78-AD54-747783AB3D54}" type="presParOf" srcId="{0A807732-00C6-4E5E-911B-A6F76F441E4E}" destId="{76FC94D9-3208-439C-A63E-D27D71A45C0D}" srcOrd="1" destOrd="0" presId="urn:microsoft.com/office/officeart/2005/8/layout/list1"/>
    <dgm:cxn modelId="{63FB8BC3-AE78-4B42-B386-6388988EE80E}" type="presParOf" srcId="{0A807732-00C6-4E5E-911B-A6F76F441E4E}" destId="{5F8B0E50-DECC-4A7E-A46E-113C91AAFE14}" srcOrd="2" destOrd="0" presId="urn:microsoft.com/office/officeart/2005/8/layout/list1"/>
    <dgm:cxn modelId="{60597854-8933-4261-89D7-091447975947}" type="presParOf" srcId="{0A807732-00C6-4E5E-911B-A6F76F441E4E}" destId="{08587B01-25D5-451E-BC18-60B04AFD5367}" srcOrd="3" destOrd="0" presId="urn:microsoft.com/office/officeart/2005/8/layout/list1"/>
    <dgm:cxn modelId="{B8B17F88-0206-4949-823F-427F0CB468E9}" type="presParOf" srcId="{0A807732-00C6-4E5E-911B-A6F76F441E4E}" destId="{C3941E73-59DF-4947-A40C-DDF97525D13A}" srcOrd="4" destOrd="0" presId="urn:microsoft.com/office/officeart/2005/8/layout/list1"/>
    <dgm:cxn modelId="{71D7703A-0F12-4ACB-A194-584C49119A53}" type="presParOf" srcId="{C3941E73-59DF-4947-A40C-DDF97525D13A}" destId="{47486FD6-484A-4D85-9CB6-90D65D97FB36}" srcOrd="0" destOrd="0" presId="urn:microsoft.com/office/officeart/2005/8/layout/list1"/>
    <dgm:cxn modelId="{D5194C0B-82BE-4D72-8E08-87D5346AAF3C}" type="presParOf" srcId="{C3941E73-59DF-4947-A40C-DDF97525D13A}" destId="{5395A427-A60F-4F4F-969D-04AC2D0CFDEB}" srcOrd="1" destOrd="0" presId="urn:microsoft.com/office/officeart/2005/8/layout/list1"/>
    <dgm:cxn modelId="{17E4F0D8-5022-4366-A7ED-ED7DF272B310}" type="presParOf" srcId="{0A807732-00C6-4E5E-911B-A6F76F441E4E}" destId="{8EF1C548-5960-4AC1-A6DC-AD70AFD0AD0B}" srcOrd="5" destOrd="0" presId="urn:microsoft.com/office/officeart/2005/8/layout/list1"/>
    <dgm:cxn modelId="{0D20D501-95B0-4CC7-B9C9-C56383D783B4}" type="presParOf" srcId="{0A807732-00C6-4E5E-911B-A6F76F441E4E}" destId="{8DC4B880-6737-41E9-958C-8E33EF46D5F8}" srcOrd="6" destOrd="0" presId="urn:microsoft.com/office/officeart/2005/8/layout/list1"/>
    <dgm:cxn modelId="{6C1211AD-4635-4D4C-B185-DFBDA0A5CC64}" type="presParOf" srcId="{0A807732-00C6-4E5E-911B-A6F76F441E4E}" destId="{0E1A4CDD-B090-4922-A72B-D26D60DEE419}" srcOrd="7" destOrd="0" presId="urn:microsoft.com/office/officeart/2005/8/layout/list1"/>
    <dgm:cxn modelId="{D616D9C3-327A-477B-A41C-D7424E734AA6}" type="presParOf" srcId="{0A807732-00C6-4E5E-911B-A6F76F441E4E}" destId="{4CDCECC7-3D9F-4530-9D59-82D9F8A5E052}" srcOrd="8" destOrd="0" presId="urn:microsoft.com/office/officeart/2005/8/layout/list1"/>
    <dgm:cxn modelId="{BF79F678-5E39-4F84-821D-3EA16CA61B03}" type="presParOf" srcId="{4CDCECC7-3D9F-4530-9D59-82D9F8A5E052}" destId="{DF203340-B694-4789-AE18-6CC49F3E3D6E}" srcOrd="0" destOrd="0" presId="urn:microsoft.com/office/officeart/2005/8/layout/list1"/>
    <dgm:cxn modelId="{5405A4B3-80F3-4E19-854D-478DE20F144E}" type="presParOf" srcId="{4CDCECC7-3D9F-4530-9D59-82D9F8A5E052}" destId="{0900D408-9ABA-4692-8B4E-25FD2FEDE3F7}" srcOrd="1" destOrd="0" presId="urn:microsoft.com/office/officeart/2005/8/layout/list1"/>
    <dgm:cxn modelId="{347ECF94-0090-4AF5-9D1B-66F8CC6B340D}" type="presParOf" srcId="{0A807732-00C6-4E5E-911B-A6F76F441E4E}" destId="{F1DDE45D-E91E-4F8B-A88A-9E48706B86F7}" srcOrd="9" destOrd="0" presId="urn:microsoft.com/office/officeart/2005/8/layout/list1"/>
    <dgm:cxn modelId="{020C428D-FC09-46AB-9AAE-C8EFAD298D3C}" type="presParOf" srcId="{0A807732-00C6-4E5E-911B-A6F76F441E4E}" destId="{97F985D8-35BA-410A-8120-F008FF720B1B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04B30CD-3BA8-4D2C-8929-DF5230D332B6}" type="doc">
      <dgm:prSet loTypeId="urn:microsoft.com/office/officeart/2005/8/layout/list1" loCatId="list" qsTypeId="urn:microsoft.com/office/officeart/2005/8/quickstyle/simple5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0B42E06C-A1B3-48D7-9A25-3AED9FB785D1}">
      <dgm:prSet phldrT="[Text]" custT="1"/>
      <dgm:spPr/>
      <dgm:t>
        <a:bodyPr/>
        <a:lstStyle/>
        <a:p>
          <a:r>
            <a:rPr lang="en-US" sz="2000" b="1" dirty="0" smtClean="0">
              <a:latin typeface="Calibri" pitchFamily="34" charset="0"/>
              <a:cs typeface="Calibri" pitchFamily="34" charset="0"/>
            </a:rPr>
            <a:t>Maintaining denormalized data</a:t>
          </a:r>
          <a:endParaRPr lang="en-US" sz="2000" b="1" dirty="0">
            <a:latin typeface="Calibri" pitchFamily="34" charset="0"/>
            <a:cs typeface="Calibri" pitchFamily="34" charset="0"/>
          </a:endParaRPr>
        </a:p>
      </dgm:t>
    </dgm:pt>
    <dgm:pt modelId="{63E4A61B-1DB3-4F89-99FA-5DD5C550215D}" type="parTrans" cxnId="{8A73E8F9-6F51-4BF3-8FAA-B0FBE5E9283F}">
      <dgm:prSet/>
      <dgm:spPr/>
      <dgm:t>
        <a:bodyPr/>
        <a:lstStyle/>
        <a:p>
          <a:endParaRPr lang="en-US"/>
        </a:p>
      </dgm:t>
    </dgm:pt>
    <dgm:pt modelId="{0F629D23-A6FB-4154-8BC6-E83CC058D4DA}" type="sibTrans" cxnId="{8A73E8F9-6F51-4BF3-8FAA-B0FBE5E9283F}">
      <dgm:prSet/>
      <dgm:spPr/>
      <dgm:t>
        <a:bodyPr/>
        <a:lstStyle/>
        <a:p>
          <a:endParaRPr lang="en-US"/>
        </a:p>
      </dgm:t>
    </dgm:pt>
    <dgm:pt modelId="{275088F3-FD73-4104-BBCD-C6FE214E0400}">
      <dgm:prSet phldrT="[Text]" custT="1"/>
      <dgm:spPr/>
      <dgm:t>
        <a:bodyPr/>
        <a:lstStyle/>
        <a:p>
          <a:r>
            <a:rPr lang="en-US" sz="2000" b="1" dirty="0" smtClean="0">
              <a:latin typeface="Calibri" pitchFamily="34" charset="0"/>
              <a:cs typeface="Calibri" pitchFamily="34" charset="0"/>
            </a:rPr>
            <a:t>Comparing before and after states of data being modified</a:t>
          </a:r>
          <a:endParaRPr lang="en-US" sz="2000" b="1" dirty="0">
            <a:latin typeface="Calibri" pitchFamily="34" charset="0"/>
            <a:cs typeface="Calibri" pitchFamily="34" charset="0"/>
          </a:endParaRPr>
        </a:p>
      </dgm:t>
    </dgm:pt>
    <dgm:pt modelId="{919BBD4A-9AB4-440A-965D-4AF7261853CD}" type="parTrans" cxnId="{FA92B383-A7AD-48EF-AE5F-0B7027EDEA99}">
      <dgm:prSet/>
      <dgm:spPr/>
      <dgm:t>
        <a:bodyPr/>
        <a:lstStyle/>
        <a:p>
          <a:endParaRPr lang="en-US"/>
        </a:p>
      </dgm:t>
    </dgm:pt>
    <dgm:pt modelId="{0A35B0A5-C311-4B25-9C37-B441768F4CB9}" type="sibTrans" cxnId="{FA92B383-A7AD-48EF-AE5F-0B7027EDEA99}">
      <dgm:prSet/>
      <dgm:spPr/>
      <dgm:t>
        <a:bodyPr/>
        <a:lstStyle/>
        <a:p>
          <a:endParaRPr lang="en-US"/>
        </a:p>
      </dgm:t>
    </dgm:pt>
    <dgm:pt modelId="{954AB44B-3D61-4133-AC00-466AFF18E51C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800" dirty="0" smtClean="0">
              <a:latin typeface="Calibri" pitchFamily="34" charset="0"/>
              <a:cs typeface="Calibri" pitchFamily="34" charset="0"/>
            </a:rPr>
            <a:t>Low-level data integrity can be maintained in denormalized database environments using triggers.</a:t>
          </a:r>
          <a:endParaRPr lang="en-US" sz="1800" dirty="0">
            <a:latin typeface="Calibri" pitchFamily="34" charset="0"/>
            <a:cs typeface="Calibri" pitchFamily="34" charset="0"/>
          </a:endParaRPr>
        </a:p>
      </dgm:t>
    </dgm:pt>
    <dgm:pt modelId="{3CDEB135-D887-4E98-BF43-E53C6133BA39}" type="parTrans" cxnId="{066DC87B-75AD-4696-A51B-0637434442DD}">
      <dgm:prSet/>
      <dgm:spPr/>
      <dgm:t>
        <a:bodyPr/>
        <a:lstStyle/>
        <a:p>
          <a:endParaRPr lang="en-US"/>
        </a:p>
      </dgm:t>
    </dgm:pt>
    <dgm:pt modelId="{995E82AD-E584-43E9-A89F-B98C56B2B714}" type="sibTrans" cxnId="{066DC87B-75AD-4696-A51B-0637434442DD}">
      <dgm:prSet/>
      <dgm:spPr/>
      <dgm:t>
        <a:bodyPr/>
        <a:lstStyle/>
        <a:p>
          <a:endParaRPr lang="en-US"/>
        </a:p>
      </dgm:t>
    </dgm:pt>
    <dgm:pt modelId="{15B56A10-C47D-4965-B218-63412241D4C1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800" dirty="0" smtClean="0">
              <a:latin typeface="Calibri" pitchFamily="34" charset="0"/>
              <a:cs typeface="Calibri" pitchFamily="34" charset="0"/>
            </a:rPr>
            <a:t>Triggers provide the option to reference changes that are made to data by </a:t>
          </a:r>
          <a:r>
            <a:rPr lang="en-US" sz="1800" dirty="0" smtClean="0">
              <a:latin typeface="Courier New" pitchFamily="49" charset="0"/>
              <a:cs typeface="Courier New" pitchFamily="49" charset="0"/>
            </a:rPr>
            <a:t>INSERT</a:t>
          </a:r>
          <a:r>
            <a:rPr lang="en-US" sz="1800" dirty="0" smtClean="0">
              <a:latin typeface="Calibri" pitchFamily="34" charset="0"/>
              <a:cs typeface="Calibri" pitchFamily="34" charset="0"/>
            </a:rPr>
            <a:t>, </a:t>
          </a:r>
          <a:r>
            <a:rPr lang="en-US" sz="1800" dirty="0" smtClean="0">
              <a:latin typeface="Courier New" pitchFamily="49" charset="0"/>
              <a:cs typeface="Courier New" pitchFamily="49" charset="0"/>
            </a:rPr>
            <a:t>UPDATE</a:t>
          </a:r>
          <a:r>
            <a:rPr lang="en-US" sz="1800" dirty="0" smtClean="0">
              <a:latin typeface="Calibri" pitchFamily="34" charset="0"/>
              <a:cs typeface="Calibri" pitchFamily="34" charset="0"/>
            </a:rPr>
            <a:t>, and </a:t>
          </a:r>
          <a:r>
            <a:rPr lang="en-US" sz="1800" dirty="0" smtClean="0">
              <a:latin typeface="Courier New" pitchFamily="49" charset="0"/>
              <a:cs typeface="Courier New" pitchFamily="49" charset="0"/>
            </a:rPr>
            <a:t>DELETE</a:t>
          </a:r>
          <a:r>
            <a:rPr lang="en-US" sz="1800" dirty="0" smtClean="0">
              <a:latin typeface="Calibri" pitchFamily="34" charset="0"/>
              <a:cs typeface="Calibri" pitchFamily="34" charset="0"/>
            </a:rPr>
            <a:t> statements.</a:t>
          </a:r>
          <a:endParaRPr lang="en-US" sz="1800" dirty="0">
            <a:latin typeface="Calibri" pitchFamily="34" charset="0"/>
            <a:cs typeface="Calibri" pitchFamily="34" charset="0"/>
          </a:endParaRPr>
        </a:p>
      </dgm:t>
    </dgm:pt>
    <dgm:pt modelId="{D62DEE6F-0735-4090-8A91-8F2758A1E8CE}" type="parTrans" cxnId="{63BA9E15-2424-4EA5-9EA1-D998859D76D2}">
      <dgm:prSet/>
      <dgm:spPr/>
      <dgm:t>
        <a:bodyPr/>
        <a:lstStyle/>
        <a:p>
          <a:endParaRPr lang="en-US"/>
        </a:p>
      </dgm:t>
    </dgm:pt>
    <dgm:pt modelId="{41A99DCB-8F09-42A5-A97F-F14578AA4ABF}" type="sibTrans" cxnId="{63BA9E15-2424-4EA5-9EA1-D998859D76D2}">
      <dgm:prSet/>
      <dgm:spPr/>
      <dgm:t>
        <a:bodyPr/>
        <a:lstStyle/>
        <a:p>
          <a:endParaRPr lang="en-US"/>
        </a:p>
      </dgm:t>
    </dgm:pt>
    <dgm:pt modelId="{CF35441D-3B2F-49E5-A993-83ECDE7991E7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800" dirty="0" smtClean="0">
              <a:latin typeface="Calibri" pitchFamily="34" charset="0"/>
              <a:cs typeface="Calibri" pitchFamily="34" charset="0"/>
            </a:rPr>
            <a:t>Denormalized data generally refers to redundant or derived data. Here, triggers are used for checks that do not require exact matches.</a:t>
          </a:r>
          <a:endParaRPr lang="en-US" sz="1800" dirty="0">
            <a:latin typeface="Calibri" pitchFamily="34" charset="0"/>
            <a:cs typeface="Calibri" pitchFamily="34" charset="0"/>
          </a:endParaRPr>
        </a:p>
      </dgm:t>
    </dgm:pt>
    <dgm:pt modelId="{3CFCBA9A-E8EC-40C3-A870-1A061DB373E4}" type="parTrans" cxnId="{5794E022-5F92-4C06-BC13-A017D2887033}">
      <dgm:prSet/>
      <dgm:spPr/>
      <dgm:t>
        <a:bodyPr/>
        <a:lstStyle/>
        <a:p>
          <a:endParaRPr lang="en-US"/>
        </a:p>
      </dgm:t>
    </dgm:pt>
    <dgm:pt modelId="{791DB603-B6B5-46B6-BDB1-680B6487A067}" type="sibTrans" cxnId="{5794E022-5F92-4C06-BC13-A017D2887033}">
      <dgm:prSet/>
      <dgm:spPr/>
      <dgm:t>
        <a:bodyPr/>
        <a:lstStyle/>
        <a:p>
          <a:endParaRPr lang="en-US"/>
        </a:p>
      </dgm:t>
    </dgm:pt>
    <dgm:pt modelId="{0A807732-00C6-4E5E-911B-A6F76F441E4E}" type="pres">
      <dgm:prSet presAssocID="{304B30CD-3BA8-4D2C-8929-DF5230D332B6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F2ADDF7-5497-4730-91DE-E6E853F1FEEF}" type="pres">
      <dgm:prSet presAssocID="{0B42E06C-A1B3-48D7-9A25-3AED9FB785D1}" presName="parentLin" presStyleCnt="0"/>
      <dgm:spPr/>
    </dgm:pt>
    <dgm:pt modelId="{F0AFF909-226B-4EF5-8D95-F4C97BC1E02A}" type="pres">
      <dgm:prSet presAssocID="{0B42E06C-A1B3-48D7-9A25-3AED9FB785D1}" presName="parentLeftMargin" presStyleLbl="node1" presStyleIdx="0" presStyleCnt="2"/>
      <dgm:spPr/>
      <dgm:t>
        <a:bodyPr/>
        <a:lstStyle/>
        <a:p>
          <a:endParaRPr lang="en-US"/>
        </a:p>
      </dgm:t>
    </dgm:pt>
    <dgm:pt modelId="{D8815EEF-E9C4-475D-A970-0FBE57B256A3}" type="pres">
      <dgm:prSet presAssocID="{0B42E06C-A1B3-48D7-9A25-3AED9FB785D1}" presName="parentText" presStyleLbl="node1" presStyleIdx="0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6FC94D9-3208-439C-A63E-D27D71A45C0D}" type="pres">
      <dgm:prSet presAssocID="{0B42E06C-A1B3-48D7-9A25-3AED9FB785D1}" presName="negativeSpace" presStyleCnt="0"/>
      <dgm:spPr/>
    </dgm:pt>
    <dgm:pt modelId="{5F8B0E50-DECC-4A7E-A46E-113C91AAFE14}" type="pres">
      <dgm:prSet presAssocID="{0B42E06C-A1B3-48D7-9A25-3AED9FB785D1}" presName="childText" presStyleLbl="conFgAcc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8587B01-25D5-451E-BC18-60B04AFD5367}" type="pres">
      <dgm:prSet presAssocID="{0F629D23-A6FB-4154-8BC6-E83CC058D4DA}" presName="spaceBetweenRectangles" presStyleCnt="0"/>
      <dgm:spPr/>
    </dgm:pt>
    <dgm:pt modelId="{C3941E73-59DF-4947-A40C-DDF97525D13A}" type="pres">
      <dgm:prSet presAssocID="{275088F3-FD73-4104-BBCD-C6FE214E0400}" presName="parentLin" presStyleCnt="0"/>
      <dgm:spPr/>
    </dgm:pt>
    <dgm:pt modelId="{47486FD6-484A-4D85-9CB6-90D65D97FB36}" type="pres">
      <dgm:prSet presAssocID="{275088F3-FD73-4104-BBCD-C6FE214E0400}" presName="parentLeftMargin" presStyleLbl="node1" presStyleIdx="0" presStyleCnt="2"/>
      <dgm:spPr/>
      <dgm:t>
        <a:bodyPr/>
        <a:lstStyle/>
        <a:p>
          <a:endParaRPr lang="en-US"/>
        </a:p>
      </dgm:t>
    </dgm:pt>
    <dgm:pt modelId="{5395A427-A60F-4F4F-969D-04AC2D0CFDEB}" type="pres">
      <dgm:prSet presAssocID="{275088F3-FD73-4104-BBCD-C6FE214E0400}" presName="parentText" presStyleLbl="node1" presStyleIdx="1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EF1C548-5960-4AC1-A6DC-AD70AFD0AD0B}" type="pres">
      <dgm:prSet presAssocID="{275088F3-FD73-4104-BBCD-C6FE214E0400}" presName="negativeSpace" presStyleCnt="0"/>
      <dgm:spPr/>
    </dgm:pt>
    <dgm:pt modelId="{8DC4B880-6737-41E9-958C-8E33EF46D5F8}" type="pres">
      <dgm:prSet presAssocID="{275088F3-FD73-4104-BBCD-C6FE214E0400}" presName="childText" presStyleLbl="conFgAcc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8AB0E1F-F2AF-4C94-A1CD-D276118984EB}" type="presOf" srcId="{304B30CD-3BA8-4D2C-8929-DF5230D332B6}" destId="{0A807732-00C6-4E5E-911B-A6F76F441E4E}" srcOrd="0" destOrd="0" presId="urn:microsoft.com/office/officeart/2005/8/layout/list1"/>
    <dgm:cxn modelId="{418772BC-DF26-4CF8-884A-DBF3DEF2F928}" type="presOf" srcId="{CF35441D-3B2F-49E5-A993-83ECDE7991E7}" destId="{5F8B0E50-DECC-4A7E-A46E-113C91AAFE14}" srcOrd="0" destOrd="1" presId="urn:microsoft.com/office/officeart/2005/8/layout/list1"/>
    <dgm:cxn modelId="{63BA9E15-2424-4EA5-9EA1-D998859D76D2}" srcId="{275088F3-FD73-4104-BBCD-C6FE214E0400}" destId="{15B56A10-C47D-4965-B218-63412241D4C1}" srcOrd="0" destOrd="0" parTransId="{D62DEE6F-0735-4090-8A91-8F2758A1E8CE}" sibTransId="{41A99DCB-8F09-42A5-A97F-F14578AA4ABF}"/>
    <dgm:cxn modelId="{C4E782EF-D343-4CA3-8155-6B24B805284A}" type="presOf" srcId="{15B56A10-C47D-4965-B218-63412241D4C1}" destId="{8DC4B880-6737-41E9-958C-8E33EF46D5F8}" srcOrd="0" destOrd="0" presId="urn:microsoft.com/office/officeart/2005/8/layout/list1"/>
    <dgm:cxn modelId="{5794E022-5F92-4C06-BC13-A017D2887033}" srcId="{0B42E06C-A1B3-48D7-9A25-3AED9FB785D1}" destId="{CF35441D-3B2F-49E5-A993-83ECDE7991E7}" srcOrd="1" destOrd="0" parTransId="{3CFCBA9A-E8EC-40C3-A870-1A061DB373E4}" sibTransId="{791DB603-B6B5-46B6-BDB1-680B6487A067}"/>
    <dgm:cxn modelId="{7BE98BC1-2C0E-4452-ADE7-FA7B6578C20B}" type="presOf" srcId="{0B42E06C-A1B3-48D7-9A25-3AED9FB785D1}" destId="{D8815EEF-E9C4-475D-A970-0FBE57B256A3}" srcOrd="1" destOrd="0" presId="urn:microsoft.com/office/officeart/2005/8/layout/list1"/>
    <dgm:cxn modelId="{D2A88106-015C-4336-939E-F7581DCFBE21}" type="presOf" srcId="{275088F3-FD73-4104-BBCD-C6FE214E0400}" destId="{47486FD6-484A-4D85-9CB6-90D65D97FB36}" srcOrd="0" destOrd="0" presId="urn:microsoft.com/office/officeart/2005/8/layout/list1"/>
    <dgm:cxn modelId="{76508995-051C-44D7-81F5-2E2F1EF20FF9}" type="presOf" srcId="{275088F3-FD73-4104-BBCD-C6FE214E0400}" destId="{5395A427-A60F-4F4F-969D-04AC2D0CFDEB}" srcOrd="1" destOrd="0" presId="urn:microsoft.com/office/officeart/2005/8/layout/list1"/>
    <dgm:cxn modelId="{066DC87B-75AD-4696-A51B-0637434442DD}" srcId="{0B42E06C-A1B3-48D7-9A25-3AED9FB785D1}" destId="{954AB44B-3D61-4133-AC00-466AFF18E51C}" srcOrd="0" destOrd="0" parTransId="{3CDEB135-D887-4E98-BF43-E53C6133BA39}" sibTransId="{995E82AD-E584-43E9-A89F-B98C56B2B714}"/>
    <dgm:cxn modelId="{282B4A00-FE68-44C7-A1F5-D34F8564F639}" type="presOf" srcId="{954AB44B-3D61-4133-AC00-466AFF18E51C}" destId="{5F8B0E50-DECC-4A7E-A46E-113C91AAFE14}" srcOrd="0" destOrd="0" presId="urn:microsoft.com/office/officeart/2005/8/layout/list1"/>
    <dgm:cxn modelId="{8A73E8F9-6F51-4BF3-8FAA-B0FBE5E9283F}" srcId="{304B30CD-3BA8-4D2C-8929-DF5230D332B6}" destId="{0B42E06C-A1B3-48D7-9A25-3AED9FB785D1}" srcOrd="0" destOrd="0" parTransId="{63E4A61B-1DB3-4F89-99FA-5DD5C550215D}" sibTransId="{0F629D23-A6FB-4154-8BC6-E83CC058D4DA}"/>
    <dgm:cxn modelId="{FA92B383-A7AD-48EF-AE5F-0B7027EDEA99}" srcId="{304B30CD-3BA8-4D2C-8929-DF5230D332B6}" destId="{275088F3-FD73-4104-BBCD-C6FE214E0400}" srcOrd="1" destOrd="0" parTransId="{919BBD4A-9AB4-440A-965D-4AF7261853CD}" sibTransId="{0A35B0A5-C311-4B25-9C37-B441768F4CB9}"/>
    <dgm:cxn modelId="{57906215-9B94-4C59-A660-258801789C5E}" type="presOf" srcId="{0B42E06C-A1B3-48D7-9A25-3AED9FB785D1}" destId="{F0AFF909-226B-4EF5-8D95-F4C97BC1E02A}" srcOrd="0" destOrd="0" presId="urn:microsoft.com/office/officeart/2005/8/layout/list1"/>
    <dgm:cxn modelId="{1C303E2A-C12F-4724-9639-DCFD5657F293}" type="presParOf" srcId="{0A807732-00C6-4E5E-911B-A6F76F441E4E}" destId="{2F2ADDF7-5497-4730-91DE-E6E853F1FEEF}" srcOrd="0" destOrd="0" presId="urn:microsoft.com/office/officeart/2005/8/layout/list1"/>
    <dgm:cxn modelId="{1662D4E3-FA0A-464D-9CF1-AD1E37E64DA2}" type="presParOf" srcId="{2F2ADDF7-5497-4730-91DE-E6E853F1FEEF}" destId="{F0AFF909-226B-4EF5-8D95-F4C97BC1E02A}" srcOrd="0" destOrd="0" presId="urn:microsoft.com/office/officeart/2005/8/layout/list1"/>
    <dgm:cxn modelId="{D75DDDC7-F2E1-45BE-80FC-5E5F68170DEA}" type="presParOf" srcId="{2F2ADDF7-5497-4730-91DE-E6E853F1FEEF}" destId="{D8815EEF-E9C4-475D-A970-0FBE57B256A3}" srcOrd="1" destOrd="0" presId="urn:microsoft.com/office/officeart/2005/8/layout/list1"/>
    <dgm:cxn modelId="{27870654-A3DF-4075-9DC5-E931714F21F9}" type="presParOf" srcId="{0A807732-00C6-4E5E-911B-A6F76F441E4E}" destId="{76FC94D9-3208-439C-A63E-D27D71A45C0D}" srcOrd="1" destOrd="0" presId="urn:microsoft.com/office/officeart/2005/8/layout/list1"/>
    <dgm:cxn modelId="{B26A029C-22C1-4374-9305-99C267358542}" type="presParOf" srcId="{0A807732-00C6-4E5E-911B-A6F76F441E4E}" destId="{5F8B0E50-DECC-4A7E-A46E-113C91AAFE14}" srcOrd="2" destOrd="0" presId="urn:microsoft.com/office/officeart/2005/8/layout/list1"/>
    <dgm:cxn modelId="{5A3C332D-07F5-4FE9-BECC-5EF6C9760ECE}" type="presParOf" srcId="{0A807732-00C6-4E5E-911B-A6F76F441E4E}" destId="{08587B01-25D5-451E-BC18-60B04AFD5367}" srcOrd="3" destOrd="0" presId="urn:microsoft.com/office/officeart/2005/8/layout/list1"/>
    <dgm:cxn modelId="{19C68D64-306E-4F96-92BA-F36A47C84FF2}" type="presParOf" srcId="{0A807732-00C6-4E5E-911B-A6F76F441E4E}" destId="{C3941E73-59DF-4947-A40C-DDF97525D13A}" srcOrd="4" destOrd="0" presId="urn:microsoft.com/office/officeart/2005/8/layout/list1"/>
    <dgm:cxn modelId="{EFE2D949-36CE-4154-9F5B-371709E36EDE}" type="presParOf" srcId="{C3941E73-59DF-4947-A40C-DDF97525D13A}" destId="{47486FD6-484A-4D85-9CB6-90D65D97FB36}" srcOrd="0" destOrd="0" presId="urn:microsoft.com/office/officeart/2005/8/layout/list1"/>
    <dgm:cxn modelId="{593758EB-C57B-4041-9EEE-62A4DCF7F2EA}" type="presParOf" srcId="{C3941E73-59DF-4947-A40C-DDF97525D13A}" destId="{5395A427-A60F-4F4F-969D-04AC2D0CFDEB}" srcOrd="1" destOrd="0" presId="urn:microsoft.com/office/officeart/2005/8/layout/list1"/>
    <dgm:cxn modelId="{BA85500B-1B44-4658-ADB7-DF606E8134D3}" type="presParOf" srcId="{0A807732-00C6-4E5E-911B-A6F76F441E4E}" destId="{8EF1C548-5960-4AC1-A6DC-AD70AFD0AD0B}" srcOrd="5" destOrd="0" presId="urn:microsoft.com/office/officeart/2005/8/layout/list1"/>
    <dgm:cxn modelId="{593CDCB6-D4D6-499D-805F-59FE0AAF5E46}" type="presParOf" srcId="{0A807732-00C6-4E5E-911B-A6F76F441E4E}" destId="{8DC4B880-6737-41E9-958C-8E33EF46D5F8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04B30CD-3BA8-4D2C-8929-DF5230D332B6}" type="doc">
      <dgm:prSet loTypeId="urn:microsoft.com/office/officeart/2005/8/layout/list1" loCatId="list" qsTypeId="urn:microsoft.com/office/officeart/2005/8/quickstyle/simple5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0B42E06C-A1B3-48D7-9A25-3AED9FB785D1}">
      <dgm:prSet phldrT="[Text]" custT="1"/>
      <dgm:spPr/>
      <dgm:t>
        <a:bodyPr/>
        <a:lstStyle/>
        <a:p>
          <a:r>
            <a:rPr lang="en-US" sz="2000" b="1" dirty="0" smtClean="0">
              <a:latin typeface="Calibri" pitchFamily="34" charset="0"/>
              <a:cs typeface="Calibri" pitchFamily="34" charset="0"/>
            </a:rPr>
            <a:t>DML Triggers</a:t>
          </a:r>
          <a:endParaRPr lang="en-US" sz="2000" b="1" dirty="0">
            <a:latin typeface="Calibri" pitchFamily="34" charset="0"/>
            <a:cs typeface="Calibri" pitchFamily="34" charset="0"/>
          </a:endParaRPr>
        </a:p>
      </dgm:t>
    </dgm:pt>
    <dgm:pt modelId="{63E4A61B-1DB3-4F89-99FA-5DD5C550215D}" type="parTrans" cxnId="{8A73E8F9-6F51-4BF3-8FAA-B0FBE5E9283F}">
      <dgm:prSet/>
      <dgm:spPr/>
      <dgm:t>
        <a:bodyPr/>
        <a:lstStyle/>
        <a:p>
          <a:endParaRPr lang="en-US"/>
        </a:p>
      </dgm:t>
    </dgm:pt>
    <dgm:pt modelId="{0F629D23-A6FB-4154-8BC6-E83CC058D4DA}" type="sibTrans" cxnId="{8A73E8F9-6F51-4BF3-8FAA-B0FBE5E9283F}">
      <dgm:prSet/>
      <dgm:spPr/>
      <dgm:t>
        <a:bodyPr/>
        <a:lstStyle/>
        <a:p>
          <a:endParaRPr lang="en-US"/>
        </a:p>
      </dgm:t>
    </dgm:pt>
    <dgm:pt modelId="{275088F3-FD73-4104-BBCD-C6FE214E0400}">
      <dgm:prSet phldrT="[Text]" custT="1"/>
      <dgm:spPr/>
      <dgm:t>
        <a:bodyPr/>
        <a:lstStyle/>
        <a:p>
          <a:r>
            <a:rPr lang="en-US" sz="2000" b="1" dirty="0" smtClean="0">
              <a:latin typeface="Calibri" pitchFamily="34" charset="0"/>
              <a:cs typeface="Calibri" pitchFamily="34" charset="0"/>
            </a:rPr>
            <a:t>DDL Triggers</a:t>
          </a:r>
          <a:endParaRPr lang="en-US" sz="2000" b="1" dirty="0">
            <a:latin typeface="Calibri" pitchFamily="34" charset="0"/>
            <a:cs typeface="Calibri" pitchFamily="34" charset="0"/>
          </a:endParaRPr>
        </a:p>
      </dgm:t>
    </dgm:pt>
    <dgm:pt modelId="{919BBD4A-9AB4-440A-965D-4AF7261853CD}" type="parTrans" cxnId="{FA92B383-A7AD-48EF-AE5F-0B7027EDEA99}">
      <dgm:prSet/>
      <dgm:spPr/>
      <dgm:t>
        <a:bodyPr/>
        <a:lstStyle/>
        <a:p>
          <a:endParaRPr lang="en-US"/>
        </a:p>
      </dgm:t>
    </dgm:pt>
    <dgm:pt modelId="{0A35B0A5-C311-4B25-9C37-B441768F4CB9}" type="sibTrans" cxnId="{FA92B383-A7AD-48EF-AE5F-0B7027EDEA99}">
      <dgm:prSet/>
      <dgm:spPr/>
      <dgm:t>
        <a:bodyPr/>
        <a:lstStyle/>
        <a:p>
          <a:endParaRPr lang="en-US"/>
        </a:p>
      </dgm:t>
    </dgm:pt>
    <dgm:pt modelId="{A01BF80B-0EB8-4497-94CE-66159EAFBE6E}">
      <dgm:prSet phldrT="[Text]" custT="1"/>
      <dgm:spPr/>
      <dgm:t>
        <a:bodyPr/>
        <a:lstStyle/>
        <a:p>
          <a:r>
            <a:rPr lang="en-US" sz="2000" b="1" dirty="0" smtClean="0">
              <a:latin typeface="Calibri" pitchFamily="34" charset="0"/>
              <a:cs typeface="Calibri" pitchFamily="34" charset="0"/>
            </a:rPr>
            <a:t>Logon Triggers</a:t>
          </a:r>
        </a:p>
      </dgm:t>
    </dgm:pt>
    <dgm:pt modelId="{E22F8156-70AC-42FA-88F7-B2A44C5C03CE}" type="parTrans" cxnId="{D6BD3248-E732-4735-938E-F76743DC4E54}">
      <dgm:prSet/>
      <dgm:spPr/>
      <dgm:t>
        <a:bodyPr/>
        <a:lstStyle/>
        <a:p>
          <a:endParaRPr lang="en-US"/>
        </a:p>
      </dgm:t>
    </dgm:pt>
    <dgm:pt modelId="{E365473E-4788-479B-8AFC-83FFD7CCEB89}" type="sibTrans" cxnId="{D6BD3248-E732-4735-938E-F76743DC4E54}">
      <dgm:prSet/>
      <dgm:spPr/>
      <dgm:t>
        <a:bodyPr/>
        <a:lstStyle/>
        <a:p>
          <a:endParaRPr lang="en-US"/>
        </a:p>
      </dgm:t>
    </dgm:pt>
    <dgm:pt modelId="{954AB44B-3D61-4133-AC00-466AFF18E51C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800" dirty="0" smtClean="0">
              <a:latin typeface="Calibri" pitchFamily="34" charset="0"/>
              <a:cs typeface="Calibri" pitchFamily="34" charset="0"/>
            </a:rPr>
            <a:t>Execute when data is inserted, modified, or deleted in a table or a view using the </a:t>
          </a:r>
          <a:r>
            <a:rPr lang="en-US" sz="1800" dirty="0" smtClean="0">
              <a:latin typeface="Courier New" pitchFamily="49" charset="0"/>
              <a:cs typeface="Courier New" pitchFamily="49" charset="0"/>
            </a:rPr>
            <a:t>INSERT</a:t>
          </a:r>
          <a:r>
            <a:rPr lang="en-US" sz="1800" dirty="0" smtClean="0">
              <a:latin typeface="Calibri" pitchFamily="34" charset="0"/>
              <a:cs typeface="Calibri" pitchFamily="34" charset="0"/>
            </a:rPr>
            <a:t>, </a:t>
          </a:r>
          <a:r>
            <a:rPr lang="en-US" sz="1800" dirty="0" smtClean="0">
              <a:latin typeface="Courier New" pitchFamily="49" charset="0"/>
              <a:cs typeface="Courier New" pitchFamily="49" charset="0"/>
            </a:rPr>
            <a:t>UPDATE</a:t>
          </a:r>
          <a:r>
            <a:rPr lang="en-US" sz="1800" dirty="0" smtClean="0">
              <a:latin typeface="Calibri" pitchFamily="34" charset="0"/>
              <a:cs typeface="Calibri" pitchFamily="34" charset="0"/>
            </a:rPr>
            <a:t>, or </a:t>
          </a:r>
          <a:r>
            <a:rPr lang="en-US" sz="1800" dirty="0" smtClean="0">
              <a:latin typeface="Courier New" pitchFamily="49" charset="0"/>
              <a:cs typeface="Courier New" pitchFamily="49" charset="0"/>
            </a:rPr>
            <a:t>DELETE</a:t>
          </a:r>
          <a:r>
            <a:rPr lang="en-US" sz="1800" dirty="0" smtClean="0">
              <a:latin typeface="Calibri" pitchFamily="34" charset="0"/>
              <a:cs typeface="Calibri" pitchFamily="34" charset="0"/>
            </a:rPr>
            <a:t> statements.</a:t>
          </a:r>
          <a:endParaRPr lang="en-US" sz="1800" dirty="0">
            <a:latin typeface="Calibri" pitchFamily="34" charset="0"/>
            <a:cs typeface="Calibri" pitchFamily="34" charset="0"/>
          </a:endParaRPr>
        </a:p>
      </dgm:t>
    </dgm:pt>
    <dgm:pt modelId="{3CDEB135-D887-4E98-BF43-E53C6133BA39}" type="parTrans" cxnId="{066DC87B-75AD-4696-A51B-0637434442DD}">
      <dgm:prSet/>
      <dgm:spPr/>
      <dgm:t>
        <a:bodyPr/>
        <a:lstStyle/>
        <a:p>
          <a:endParaRPr lang="en-US"/>
        </a:p>
      </dgm:t>
    </dgm:pt>
    <dgm:pt modelId="{995E82AD-E584-43E9-A89F-B98C56B2B714}" type="sibTrans" cxnId="{066DC87B-75AD-4696-A51B-0637434442DD}">
      <dgm:prSet/>
      <dgm:spPr/>
      <dgm:t>
        <a:bodyPr/>
        <a:lstStyle/>
        <a:p>
          <a:endParaRPr lang="en-US"/>
        </a:p>
      </dgm:t>
    </dgm:pt>
    <dgm:pt modelId="{15B56A10-C47D-4965-B218-63412241D4C1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800" dirty="0" smtClean="0">
              <a:latin typeface="Calibri" pitchFamily="34" charset="0"/>
              <a:cs typeface="Calibri" pitchFamily="34" charset="0"/>
            </a:rPr>
            <a:t>Execute when a table or a view is created, modified, or deleted using the </a:t>
          </a:r>
          <a:r>
            <a:rPr lang="en-US" sz="1800" dirty="0" smtClean="0">
              <a:latin typeface="Courier New" pitchFamily="49" charset="0"/>
              <a:cs typeface="Courier New" pitchFamily="49" charset="0"/>
            </a:rPr>
            <a:t>CREATE</a:t>
          </a:r>
          <a:r>
            <a:rPr lang="en-US" sz="1800" dirty="0" smtClean="0">
              <a:latin typeface="Calibri" pitchFamily="34" charset="0"/>
              <a:cs typeface="Calibri" pitchFamily="34" charset="0"/>
            </a:rPr>
            <a:t>, </a:t>
          </a:r>
          <a:r>
            <a:rPr lang="en-US" sz="1800" dirty="0" smtClean="0">
              <a:latin typeface="Courier New" pitchFamily="49" charset="0"/>
              <a:cs typeface="Courier New" pitchFamily="49" charset="0"/>
            </a:rPr>
            <a:t>ALTER</a:t>
          </a:r>
          <a:r>
            <a:rPr lang="en-US" sz="1800" dirty="0" smtClean="0">
              <a:latin typeface="Calibri" pitchFamily="34" charset="0"/>
              <a:cs typeface="Calibri" pitchFamily="34" charset="0"/>
            </a:rPr>
            <a:t>, or </a:t>
          </a:r>
          <a:r>
            <a:rPr lang="en-US" sz="1800" dirty="0" smtClean="0">
              <a:latin typeface="Courier New" pitchFamily="49" charset="0"/>
              <a:cs typeface="Courier New" pitchFamily="49" charset="0"/>
            </a:rPr>
            <a:t>DROP</a:t>
          </a:r>
          <a:r>
            <a:rPr lang="en-US" sz="1800" dirty="0" smtClean="0">
              <a:latin typeface="Calibri" pitchFamily="34" charset="0"/>
              <a:cs typeface="Calibri" pitchFamily="34" charset="0"/>
            </a:rPr>
            <a:t> statements.</a:t>
          </a:r>
          <a:endParaRPr lang="en-US" sz="1800" dirty="0">
            <a:latin typeface="Calibri" pitchFamily="34" charset="0"/>
            <a:cs typeface="Calibri" pitchFamily="34" charset="0"/>
          </a:endParaRPr>
        </a:p>
      </dgm:t>
    </dgm:pt>
    <dgm:pt modelId="{D62DEE6F-0735-4090-8A91-8F2758A1E8CE}" type="parTrans" cxnId="{63BA9E15-2424-4EA5-9EA1-D998859D76D2}">
      <dgm:prSet/>
      <dgm:spPr/>
      <dgm:t>
        <a:bodyPr/>
        <a:lstStyle/>
        <a:p>
          <a:endParaRPr lang="en-US"/>
        </a:p>
      </dgm:t>
    </dgm:pt>
    <dgm:pt modelId="{41A99DCB-8F09-42A5-A97F-F14578AA4ABF}" type="sibTrans" cxnId="{63BA9E15-2424-4EA5-9EA1-D998859D76D2}">
      <dgm:prSet/>
      <dgm:spPr/>
      <dgm:t>
        <a:bodyPr/>
        <a:lstStyle/>
        <a:p>
          <a:endParaRPr lang="en-US"/>
        </a:p>
      </dgm:t>
    </dgm:pt>
    <dgm:pt modelId="{99C229D2-8712-4170-B167-C0F0B7E17D9B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800" dirty="0" smtClean="0">
              <a:latin typeface="Calibri" pitchFamily="34" charset="0"/>
              <a:cs typeface="Calibri" pitchFamily="34" charset="0"/>
            </a:rPr>
            <a:t>Execute stored procedures when a session is established with a </a:t>
          </a:r>
          <a:r>
            <a:rPr lang="en-US" sz="1800" dirty="0" smtClean="0">
              <a:latin typeface="Courier New" pitchFamily="49" charset="0"/>
              <a:cs typeface="Courier New" pitchFamily="49" charset="0"/>
            </a:rPr>
            <a:t>LOGON</a:t>
          </a:r>
          <a:r>
            <a:rPr lang="en-US" sz="1800" dirty="0" smtClean="0">
              <a:latin typeface="Calibri" pitchFamily="34" charset="0"/>
              <a:cs typeface="Calibri" pitchFamily="34" charset="0"/>
            </a:rPr>
            <a:t> event.</a:t>
          </a:r>
          <a:endParaRPr lang="en-US" sz="1800" dirty="0">
            <a:latin typeface="Calibri" pitchFamily="34" charset="0"/>
            <a:cs typeface="Calibri" pitchFamily="34" charset="0"/>
          </a:endParaRPr>
        </a:p>
      </dgm:t>
    </dgm:pt>
    <dgm:pt modelId="{B82004D2-6854-4D6C-B447-06402214C44A}" type="parTrans" cxnId="{07D8D6CD-903D-4FBF-9DCF-036477BBF283}">
      <dgm:prSet/>
      <dgm:spPr/>
      <dgm:t>
        <a:bodyPr/>
        <a:lstStyle/>
        <a:p>
          <a:endParaRPr lang="en-US"/>
        </a:p>
      </dgm:t>
    </dgm:pt>
    <dgm:pt modelId="{A5822192-EAD8-4545-9207-987D94B82BD4}" type="sibTrans" cxnId="{07D8D6CD-903D-4FBF-9DCF-036477BBF283}">
      <dgm:prSet/>
      <dgm:spPr/>
      <dgm:t>
        <a:bodyPr/>
        <a:lstStyle/>
        <a:p>
          <a:endParaRPr lang="en-US"/>
        </a:p>
      </dgm:t>
    </dgm:pt>
    <dgm:pt modelId="{0A807732-00C6-4E5E-911B-A6F76F441E4E}" type="pres">
      <dgm:prSet presAssocID="{304B30CD-3BA8-4D2C-8929-DF5230D332B6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F2ADDF7-5497-4730-91DE-E6E853F1FEEF}" type="pres">
      <dgm:prSet presAssocID="{0B42E06C-A1B3-48D7-9A25-3AED9FB785D1}" presName="parentLin" presStyleCnt="0"/>
      <dgm:spPr/>
    </dgm:pt>
    <dgm:pt modelId="{F0AFF909-226B-4EF5-8D95-F4C97BC1E02A}" type="pres">
      <dgm:prSet presAssocID="{0B42E06C-A1B3-48D7-9A25-3AED9FB785D1}" presName="parentLeftMargin" presStyleLbl="node1" presStyleIdx="0" presStyleCnt="3"/>
      <dgm:spPr/>
      <dgm:t>
        <a:bodyPr/>
        <a:lstStyle/>
        <a:p>
          <a:endParaRPr lang="en-US"/>
        </a:p>
      </dgm:t>
    </dgm:pt>
    <dgm:pt modelId="{D8815EEF-E9C4-475D-A970-0FBE57B256A3}" type="pres">
      <dgm:prSet presAssocID="{0B42E06C-A1B3-48D7-9A25-3AED9FB785D1}" presName="parentText" presStyleLbl="node1" presStyleIdx="0" presStyleCnt="3" custScaleY="44049" custLinFactNeighborY="-1126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6FC94D9-3208-439C-A63E-D27D71A45C0D}" type="pres">
      <dgm:prSet presAssocID="{0B42E06C-A1B3-48D7-9A25-3AED9FB785D1}" presName="negativeSpace" presStyleCnt="0"/>
      <dgm:spPr/>
    </dgm:pt>
    <dgm:pt modelId="{5F8B0E50-DECC-4A7E-A46E-113C91AAFE14}" type="pres">
      <dgm:prSet presAssocID="{0B42E06C-A1B3-48D7-9A25-3AED9FB785D1}" presName="childText" presStyleLbl="conFg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8587B01-25D5-451E-BC18-60B04AFD5367}" type="pres">
      <dgm:prSet presAssocID="{0F629D23-A6FB-4154-8BC6-E83CC058D4DA}" presName="spaceBetweenRectangles" presStyleCnt="0"/>
      <dgm:spPr/>
    </dgm:pt>
    <dgm:pt modelId="{C3941E73-59DF-4947-A40C-DDF97525D13A}" type="pres">
      <dgm:prSet presAssocID="{275088F3-FD73-4104-BBCD-C6FE214E0400}" presName="parentLin" presStyleCnt="0"/>
      <dgm:spPr/>
    </dgm:pt>
    <dgm:pt modelId="{47486FD6-484A-4D85-9CB6-90D65D97FB36}" type="pres">
      <dgm:prSet presAssocID="{275088F3-FD73-4104-BBCD-C6FE214E0400}" presName="parentLeftMargin" presStyleLbl="node1" presStyleIdx="0" presStyleCnt="3"/>
      <dgm:spPr/>
      <dgm:t>
        <a:bodyPr/>
        <a:lstStyle/>
        <a:p>
          <a:endParaRPr lang="en-US"/>
        </a:p>
      </dgm:t>
    </dgm:pt>
    <dgm:pt modelId="{5395A427-A60F-4F4F-969D-04AC2D0CFDEB}" type="pres">
      <dgm:prSet presAssocID="{275088F3-FD73-4104-BBCD-C6FE214E0400}" presName="parentText" presStyleLbl="node1" presStyleIdx="1" presStyleCnt="3" custScaleY="52567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EF1C548-5960-4AC1-A6DC-AD70AFD0AD0B}" type="pres">
      <dgm:prSet presAssocID="{275088F3-FD73-4104-BBCD-C6FE214E0400}" presName="negativeSpace" presStyleCnt="0"/>
      <dgm:spPr/>
    </dgm:pt>
    <dgm:pt modelId="{8DC4B880-6737-41E9-958C-8E33EF46D5F8}" type="pres">
      <dgm:prSet presAssocID="{275088F3-FD73-4104-BBCD-C6FE214E0400}" presName="childText" presStyleLbl="conFg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1A4CDD-B090-4922-A72B-D26D60DEE419}" type="pres">
      <dgm:prSet presAssocID="{0A35B0A5-C311-4B25-9C37-B441768F4CB9}" presName="spaceBetweenRectangles" presStyleCnt="0"/>
      <dgm:spPr/>
    </dgm:pt>
    <dgm:pt modelId="{4CDCECC7-3D9F-4530-9D59-82D9F8A5E052}" type="pres">
      <dgm:prSet presAssocID="{A01BF80B-0EB8-4497-94CE-66159EAFBE6E}" presName="parentLin" presStyleCnt="0"/>
      <dgm:spPr/>
    </dgm:pt>
    <dgm:pt modelId="{DF203340-B694-4789-AE18-6CC49F3E3D6E}" type="pres">
      <dgm:prSet presAssocID="{A01BF80B-0EB8-4497-94CE-66159EAFBE6E}" presName="parentLeftMargin" presStyleLbl="node1" presStyleIdx="1" presStyleCnt="3"/>
      <dgm:spPr/>
      <dgm:t>
        <a:bodyPr/>
        <a:lstStyle/>
        <a:p>
          <a:endParaRPr lang="en-US"/>
        </a:p>
      </dgm:t>
    </dgm:pt>
    <dgm:pt modelId="{0900D408-9ABA-4692-8B4E-25FD2FEDE3F7}" type="pres">
      <dgm:prSet presAssocID="{A01BF80B-0EB8-4497-94CE-66159EAFBE6E}" presName="parentText" presStyleLbl="node1" presStyleIdx="2" presStyleCnt="3" custScaleY="4949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1DDE45D-E91E-4F8B-A88A-9E48706B86F7}" type="pres">
      <dgm:prSet presAssocID="{A01BF80B-0EB8-4497-94CE-66159EAFBE6E}" presName="negativeSpace" presStyleCnt="0"/>
      <dgm:spPr/>
    </dgm:pt>
    <dgm:pt modelId="{97F985D8-35BA-410A-8120-F008FF720B1B}" type="pres">
      <dgm:prSet presAssocID="{A01BF80B-0EB8-4497-94CE-66159EAFBE6E}" presName="childText" presStyleLbl="conFg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3BA9E15-2424-4EA5-9EA1-D998859D76D2}" srcId="{275088F3-FD73-4104-BBCD-C6FE214E0400}" destId="{15B56A10-C47D-4965-B218-63412241D4C1}" srcOrd="0" destOrd="0" parTransId="{D62DEE6F-0735-4090-8A91-8F2758A1E8CE}" sibTransId="{41A99DCB-8F09-42A5-A97F-F14578AA4ABF}"/>
    <dgm:cxn modelId="{8A73E8F9-6F51-4BF3-8FAA-B0FBE5E9283F}" srcId="{304B30CD-3BA8-4D2C-8929-DF5230D332B6}" destId="{0B42E06C-A1B3-48D7-9A25-3AED9FB785D1}" srcOrd="0" destOrd="0" parTransId="{63E4A61B-1DB3-4F89-99FA-5DD5C550215D}" sibTransId="{0F629D23-A6FB-4154-8BC6-E83CC058D4DA}"/>
    <dgm:cxn modelId="{D6BD3248-E732-4735-938E-F76743DC4E54}" srcId="{304B30CD-3BA8-4D2C-8929-DF5230D332B6}" destId="{A01BF80B-0EB8-4497-94CE-66159EAFBE6E}" srcOrd="2" destOrd="0" parTransId="{E22F8156-70AC-42FA-88F7-B2A44C5C03CE}" sibTransId="{E365473E-4788-479B-8AFC-83FFD7CCEB89}"/>
    <dgm:cxn modelId="{474B9816-4F38-4FFF-BE72-212AF9118EA4}" type="presOf" srcId="{A01BF80B-0EB8-4497-94CE-66159EAFBE6E}" destId="{0900D408-9ABA-4692-8B4E-25FD2FEDE3F7}" srcOrd="1" destOrd="0" presId="urn:microsoft.com/office/officeart/2005/8/layout/list1"/>
    <dgm:cxn modelId="{8F47A227-BB9B-4412-8567-E272BE7A27AF}" type="presOf" srcId="{275088F3-FD73-4104-BBCD-C6FE214E0400}" destId="{5395A427-A60F-4F4F-969D-04AC2D0CFDEB}" srcOrd="1" destOrd="0" presId="urn:microsoft.com/office/officeart/2005/8/layout/list1"/>
    <dgm:cxn modelId="{1F93C776-5C92-46C9-91A7-179A984F6FC4}" type="presOf" srcId="{304B30CD-3BA8-4D2C-8929-DF5230D332B6}" destId="{0A807732-00C6-4E5E-911B-A6F76F441E4E}" srcOrd="0" destOrd="0" presId="urn:microsoft.com/office/officeart/2005/8/layout/list1"/>
    <dgm:cxn modelId="{BFC577DE-F520-4ABA-890F-286C81943252}" type="presOf" srcId="{954AB44B-3D61-4133-AC00-466AFF18E51C}" destId="{5F8B0E50-DECC-4A7E-A46E-113C91AAFE14}" srcOrd="0" destOrd="0" presId="urn:microsoft.com/office/officeart/2005/8/layout/list1"/>
    <dgm:cxn modelId="{24E6ACA2-EFF7-4874-995C-EF0A462D7D08}" type="presOf" srcId="{15B56A10-C47D-4965-B218-63412241D4C1}" destId="{8DC4B880-6737-41E9-958C-8E33EF46D5F8}" srcOrd="0" destOrd="0" presId="urn:microsoft.com/office/officeart/2005/8/layout/list1"/>
    <dgm:cxn modelId="{27559349-68E0-4C62-9C1A-F08B9CF1B957}" type="presOf" srcId="{99C229D2-8712-4170-B167-C0F0B7E17D9B}" destId="{97F985D8-35BA-410A-8120-F008FF720B1B}" srcOrd="0" destOrd="0" presId="urn:microsoft.com/office/officeart/2005/8/layout/list1"/>
    <dgm:cxn modelId="{066DC87B-75AD-4696-A51B-0637434442DD}" srcId="{0B42E06C-A1B3-48D7-9A25-3AED9FB785D1}" destId="{954AB44B-3D61-4133-AC00-466AFF18E51C}" srcOrd="0" destOrd="0" parTransId="{3CDEB135-D887-4E98-BF43-E53C6133BA39}" sibTransId="{995E82AD-E584-43E9-A89F-B98C56B2B714}"/>
    <dgm:cxn modelId="{07D8D6CD-903D-4FBF-9DCF-036477BBF283}" srcId="{A01BF80B-0EB8-4497-94CE-66159EAFBE6E}" destId="{99C229D2-8712-4170-B167-C0F0B7E17D9B}" srcOrd="0" destOrd="0" parTransId="{B82004D2-6854-4D6C-B447-06402214C44A}" sibTransId="{A5822192-EAD8-4545-9207-987D94B82BD4}"/>
    <dgm:cxn modelId="{65F0ABAF-0752-4731-BF2C-805A3DFDCE42}" type="presOf" srcId="{275088F3-FD73-4104-BBCD-C6FE214E0400}" destId="{47486FD6-484A-4D85-9CB6-90D65D97FB36}" srcOrd="0" destOrd="0" presId="urn:microsoft.com/office/officeart/2005/8/layout/list1"/>
    <dgm:cxn modelId="{FA92B383-A7AD-48EF-AE5F-0B7027EDEA99}" srcId="{304B30CD-3BA8-4D2C-8929-DF5230D332B6}" destId="{275088F3-FD73-4104-BBCD-C6FE214E0400}" srcOrd="1" destOrd="0" parTransId="{919BBD4A-9AB4-440A-965D-4AF7261853CD}" sibTransId="{0A35B0A5-C311-4B25-9C37-B441768F4CB9}"/>
    <dgm:cxn modelId="{3AF2E4CD-C519-443A-A567-F7B7C5E8DA04}" type="presOf" srcId="{0B42E06C-A1B3-48D7-9A25-3AED9FB785D1}" destId="{D8815EEF-E9C4-475D-A970-0FBE57B256A3}" srcOrd="1" destOrd="0" presId="urn:microsoft.com/office/officeart/2005/8/layout/list1"/>
    <dgm:cxn modelId="{97930923-5C5B-4C72-9422-F692004BF5B1}" type="presOf" srcId="{A01BF80B-0EB8-4497-94CE-66159EAFBE6E}" destId="{DF203340-B694-4789-AE18-6CC49F3E3D6E}" srcOrd="0" destOrd="0" presId="urn:microsoft.com/office/officeart/2005/8/layout/list1"/>
    <dgm:cxn modelId="{9A44489D-16E0-4E4C-A9D6-2FF2D3CFDD0B}" type="presOf" srcId="{0B42E06C-A1B3-48D7-9A25-3AED9FB785D1}" destId="{F0AFF909-226B-4EF5-8D95-F4C97BC1E02A}" srcOrd="0" destOrd="0" presId="urn:microsoft.com/office/officeart/2005/8/layout/list1"/>
    <dgm:cxn modelId="{1B41C707-8EB8-4AB8-B85E-0840D8DDA423}" type="presParOf" srcId="{0A807732-00C6-4E5E-911B-A6F76F441E4E}" destId="{2F2ADDF7-5497-4730-91DE-E6E853F1FEEF}" srcOrd="0" destOrd="0" presId="urn:microsoft.com/office/officeart/2005/8/layout/list1"/>
    <dgm:cxn modelId="{719C452B-ABD8-4AFD-862B-0878679D9AB0}" type="presParOf" srcId="{2F2ADDF7-5497-4730-91DE-E6E853F1FEEF}" destId="{F0AFF909-226B-4EF5-8D95-F4C97BC1E02A}" srcOrd="0" destOrd="0" presId="urn:microsoft.com/office/officeart/2005/8/layout/list1"/>
    <dgm:cxn modelId="{1B21CDED-B0F5-4DAE-8136-11B2A8172A7A}" type="presParOf" srcId="{2F2ADDF7-5497-4730-91DE-E6E853F1FEEF}" destId="{D8815EEF-E9C4-475D-A970-0FBE57B256A3}" srcOrd="1" destOrd="0" presId="urn:microsoft.com/office/officeart/2005/8/layout/list1"/>
    <dgm:cxn modelId="{A205F112-DE86-47FE-B868-54F178A26954}" type="presParOf" srcId="{0A807732-00C6-4E5E-911B-A6F76F441E4E}" destId="{76FC94D9-3208-439C-A63E-D27D71A45C0D}" srcOrd="1" destOrd="0" presId="urn:microsoft.com/office/officeart/2005/8/layout/list1"/>
    <dgm:cxn modelId="{9451BA17-1E72-4138-B3A4-5F2C782E8EAB}" type="presParOf" srcId="{0A807732-00C6-4E5E-911B-A6F76F441E4E}" destId="{5F8B0E50-DECC-4A7E-A46E-113C91AAFE14}" srcOrd="2" destOrd="0" presId="urn:microsoft.com/office/officeart/2005/8/layout/list1"/>
    <dgm:cxn modelId="{5E7C4CBD-F976-4413-A34C-668D34A2A213}" type="presParOf" srcId="{0A807732-00C6-4E5E-911B-A6F76F441E4E}" destId="{08587B01-25D5-451E-BC18-60B04AFD5367}" srcOrd="3" destOrd="0" presId="urn:microsoft.com/office/officeart/2005/8/layout/list1"/>
    <dgm:cxn modelId="{68338056-7B21-4761-86D1-F9B01ABEA396}" type="presParOf" srcId="{0A807732-00C6-4E5E-911B-A6F76F441E4E}" destId="{C3941E73-59DF-4947-A40C-DDF97525D13A}" srcOrd="4" destOrd="0" presId="urn:microsoft.com/office/officeart/2005/8/layout/list1"/>
    <dgm:cxn modelId="{CFD0B122-2AEA-4B5D-ADA7-2DE9371A936D}" type="presParOf" srcId="{C3941E73-59DF-4947-A40C-DDF97525D13A}" destId="{47486FD6-484A-4D85-9CB6-90D65D97FB36}" srcOrd="0" destOrd="0" presId="urn:microsoft.com/office/officeart/2005/8/layout/list1"/>
    <dgm:cxn modelId="{6920143E-0BE9-4D68-94AA-33241730252F}" type="presParOf" srcId="{C3941E73-59DF-4947-A40C-DDF97525D13A}" destId="{5395A427-A60F-4F4F-969D-04AC2D0CFDEB}" srcOrd="1" destOrd="0" presId="urn:microsoft.com/office/officeart/2005/8/layout/list1"/>
    <dgm:cxn modelId="{A971B7DA-E6CC-4C19-A4A1-5B195E32E65D}" type="presParOf" srcId="{0A807732-00C6-4E5E-911B-A6F76F441E4E}" destId="{8EF1C548-5960-4AC1-A6DC-AD70AFD0AD0B}" srcOrd="5" destOrd="0" presId="urn:microsoft.com/office/officeart/2005/8/layout/list1"/>
    <dgm:cxn modelId="{B27D6ECA-0041-49D0-AC1D-949AFB3F52EC}" type="presParOf" srcId="{0A807732-00C6-4E5E-911B-A6F76F441E4E}" destId="{8DC4B880-6737-41E9-958C-8E33EF46D5F8}" srcOrd="6" destOrd="0" presId="urn:microsoft.com/office/officeart/2005/8/layout/list1"/>
    <dgm:cxn modelId="{668EAEC8-225C-4AD7-910B-8474A45EAC33}" type="presParOf" srcId="{0A807732-00C6-4E5E-911B-A6F76F441E4E}" destId="{0E1A4CDD-B090-4922-A72B-D26D60DEE419}" srcOrd="7" destOrd="0" presId="urn:microsoft.com/office/officeart/2005/8/layout/list1"/>
    <dgm:cxn modelId="{43A5BBFA-BD0E-429E-B047-79FBED762C5E}" type="presParOf" srcId="{0A807732-00C6-4E5E-911B-A6F76F441E4E}" destId="{4CDCECC7-3D9F-4530-9D59-82D9F8A5E052}" srcOrd="8" destOrd="0" presId="urn:microsoft.com/office/officeart/2005/8/layout/list1"/>
    <dgm:cxn modelId="{07E10E53-F0A5-41F1-AAB0-9F58105FF9B1}" type="presParOf" srcId="{4CDCECC7-3D9F-4530-9D59-82D9F8A5E052}" destId="{DF203340-B694-4789-AE18-6CC49F3E3D6E}" srcOrd="0" destOrd="0" presId="urn:microsoft.com/office/officeart/2005/8/layout/list1"/>
    <dgm:cxn modelId="{889934E1-ED47-4143-AA13-53C9754B682B}" type="presParOf" srcId="{4CDCECC7-3D9F-4530-9D59-82D9F8A5E052}" destId="{0900D408-9ABA-4692-8B4E-25FD2FEDE3F7}" srcOrd="1" destOrd="0" presId="urn:microsoft.com/office/officeart/2005/8/layout/list1"/>
    <dgm:cxn modelId="{52B7A53A-121A-4B7B-A0AB-B6C4278E3D6F}" type="presParOf" srcId="{0A807732-00C6-4E5E-911B-A6F76F441E4E}" destId="{F1DDE45D-E91E-4F8B-A88A-9E48706B86F7}" srcOrd="9" destOrd="0" presId="urn:microsoft.com/office/officeart/2005/8/layout/list1"/>
    <dgm:cxn modelId="{9C83EE7B-1E31-4600-96D0-FBFF5295C975}" type="presParOf" srcId="{0A807732-00C6-4E5E-911B-A6F76F441E4E}" destId="{97F985D8-35BA-410A-8120-F008FF720B1B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04B30CD-3BA8-4D2C-8929-DF5230D332B6}" type="doc">
      <dgm:prSet loTypeId="urn:microsoft.com/office/officeart/2005/8/layout/list1" loCatId="list" qsTypeId="urn:microsoft.com/office/officeart/2005/8/quickstyle/simple5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0B42E06C-A1B3-48D7-9A25-3AED9FB785D1}">
      <dgm:prSet phldrT="[Text]" custT="1"/>
      <dgm:spPr/>
      <dgm:t>
        <a:bodyPr/>
        <a:lstStyle/>
        <a:p>
          <a:r>
            <a:rPr lang="en-US" sz="2000" b="1" dirty="0" smtClean="0">
              <a:latin typeface="Calibri" pitchFamily="34" charset="0"/>
              <a:cs typeface="Calibri" pitchFamily="34" charset="0"/>
            </a:rPr>
            <a:t>Inserted Table</a:t>
          </a:r>
          <a:endParaRPr lang="en-US" sz="2000" b="1" dirty="0">
            <a:latin typeface="Calibri" pitchFamily="34" charset="0"/>
            <a:cs typeface="Calibri" pitchFamily="34" charset="0"/>
          </a:endParaRPr>
        </a:p>
      </dgm:t>
    </dgm:pt>
    <dgm:pt modelId="{63E4A61B-1DB3-4F89-99FA-5DD5C550215D}" type="parTrans" cxnId="{8A73E8F9-6F51-4BF3-8FAA-B0FBE5E9283F}">
      <dgm:prSet/>
      <dgm:spPr/>
      <dgm:t>
        <a:bodyPr/>
        <a:lstStyle/>
        <a:p>
          <a:endParaRPr lang="en-US"/>
        </a:p>
      </dgm:t>
    </dgm:pt>
    <dgm:pt modelId="{0F629D23-A6FB-4154-8BC6-E83CC058D4DA}" type="sibTrans" cxnId="{8A73E8F9-6F51-4BF3-8FAA-B0FBE5E9283F}">
      <dgm:prSet/>
      <dgm:spPr/>
      <dgm:t>
        <a:bodyPr/>
        <a:lstStyle/>
        <a:p>
          <a:endParaRPr lang="en-US"/>
        </a:p>
      </dgm:t>
    </dgm:pt>
    <dgm:pt modelId="{275088F3-FD73-4104-BBCD-C6FE214E0400}">
      <dgm:prSet phldrT="[Text]" custT="1"/>
      <dgm:spPr/>
      <dgm:t>
        <a:bodyPr/>
        <a:lstStyle/>
        <a:p>
          <a:r>
            <a:rPr lang="en-US" sz="2000" b="1" dirty="0" smtClean="0">
              <a:latin typeface="Calibri" pitchFamily="34" charset="0"/>
              <a:cs typeface="Calibri" pitchFamily="34" charset="0"/>
            </a:rPr>
            <a:t>Deleted Table</a:t>
          </a:r>
          <a:endParaRPr lang="en-US" sz="2000" b="1" dirty="0">
            <a:latin typeface="Calibri" pitchFamily="34" charset="0"/>
            <a:cs typeface="Calibri" pitchFamily="34" charset="0"/>
          </a:endParaRPr>
        </a:p>
      </dgm:t>
    </dgm:pt>
    <dgm:pt modelId="{919BBD4A-9AB4-440A-965D-4AF7261853CD}" type="parTrans" cxnId="{FA92B383-A7AD-48EF-AE5F-0B7027EDEA99}">
      <dgm:prSet/>
      <dgm:spPr/>
      <dgm:t>
        <a:bodyPr/>
        <a:lstStyle/>
        <a:p>
          <a:endParaRPr lang="en-US"/>
        </a:p>
      </dgm:t>
    </dgm:pt>
    <dgm:pt modelId="{0A35B0A5-C311-4B25-9C37-B441768F4CB9}" type="sibTrans" cxnId="{FA92B383-A7AD-48EF-AE5F-0B7027EDEA99}">
      <dgm:prSet/>
      <dgm:spPr/>
      <dgm:t>
        <a:bodyPr/>
        <a:lstStyle/>
        <a:p>
          <a:endParaRPr lang="en-US"/>
        </a:p>
      </dgm:t>
    </dgm:pt>
    <dgm:pt modelId="{954AB44B-3D61-4133-AC00-466AFF18E51C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800" dirty="0" smtClean="0">
              <a:latin typeface="Calibri" pitchFamily="34" charset="0"/>
              <a:cs typeface="Calibri" pitchFamily="34" charset="0"/>
            </a:rPr>
            <a:t>Contains copies of records that are modified with the </a:t>
          </a:r>
          <a:r>
            <a:rPr lang="en-US" sz="1800" dirty="0" smtClean="0">
              <a:latin typeface="Courier New" pitchFamily="49" charset="0"/>
              <a:cs typeface="Courier New" pitchFamily="49" charset="0"/>
            </a:rPr>
            <a:t>INSERT</a:t>
          </a:r>
          <a:r>
            <a:rPr lang="en-US" sz="1800" dirty="0" smtClean="0">
              <a:latin typeface="Calibri" pitchFamily="34" charset="0"/>
              <a:cs typeface="Calibri" pitchFamily="34" charset="0"/>
            </a:rPr>
            <a:t> and </a:t>
          </a:r>
          <a:r>
            <a:rPr lang="en-US" sz="1800" dirty="0" smtClean="0">
              <a:latin typeface="Courier New" pitchFamily="49" charset="0"/>
              <a:cs typeface="Courier New" pitchFamily="49" charset="0"/>
            </a:rPr>
            <a:t>UPDATE</a:t>
          </a:r>
          <a:r>
            <a:rPr lang="en-US" sz="1800" dirty="0" smtClean="0">
              <a:latin typeface="Calibri" pitchFamily="34" charset="0"/>
              <a:cs typeface="Calibri" pitchFamily="34" charset="0"/>
            </a:rPr>
            <a:t> operations on the trigger table.</a:t>
          </a:r>
          <a:endParaRPr lang="en-US" sz="1800" dirty="0">
            <a:latin typeface="Calibri" pitchFamily="34" charset="0"/>
            <a:cs typeface="Calibri" pitchFamily="34" charset="0"/>
          </a:endParaRPr>
        </a:p>
      </dgm:t>
    </dgm:pt>
    <dgm:pt modelId="{3CDEB135-D887-4E98-BF43-E53C6133BA39}" type="parTrans" cxnId="{066DC87B-75AD-4696-A51B-0637434442DD}">
      <dgm:prSet/>
      <dgm:spPr/>
      <dgm:t>
        <a:bodyPr/>
        <a:lstStyle/>
        <a:p>
          <a:endParaRPr lang="en-US"/>
        </a:p>
      </dgm:t>
    </dgm:pt>
    <dgm:pt modelId="{995E82AD-E584-43E9-A89F-B98C56B2B714}" type="sibTrans" cxnId="{066DC87B-75AD-4696-A51B-0637434442DD}">
      <dgm:prSet/>
      <dgm:spPr/>
      <dgm:t>
        <a:bodyPr/>
        <a:lstStyle/>
        <a:p>
          <a:endParaRPr lang="en-US"/>
        </a:p>
      </dgm:t>
    </dgm:pt>
    <dgm:pt modelId="{15B56A10-C47D-4965-B218-63412241D4C1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800" dirty="0" smtClean="0">
              <a:latin typeface="Calibri" pitchFamily="34" charset="0"/>
              <a:cs typeface="Calibri" pitchFamily="34" charset="0"/>
            </a:rPr>
            <a:t>Contains copies of records that are modified with the </a:t>
          </a:r>
          <a:r>
            <a:rPr lang="en-US" sz="1800" dirty="0" smtClean="0">
              <a:latin typeface="Courier New" pitchFamily="49" charset="0"/>
              <a:cs typeface="Courier New" pitchFamily="49" charset="0"/>
            </a:rPr>
            <a:t>DELETE</a:t>
          </a:r>
          <a:r>
            <a:rPr lang="en-US" sz="1800" dirty="0" smtClean="0">
              <a:latin typeface="Calibri" pitchFamily="34" charset="0"/>
              <a:cs typeface="Calibri" pitchFamily="34" charset="0"/>
            </a:rPr>
            <a:t> and </a:t>
          </a:r>
          <a:r>
            <a:rPr lang="en-US" sz="1800" dirty="0" smtClean="0">
              <a:latin typeface="Courier New" pitchFamily="49" charset="0"/>
              <a:cs typeface="Courier New" pitchFamily="49" charset="0"/>
            </a:rPr>
            <a:t>UPDATE</a:t>
          </a:r>
          <a:r>
            <a:rPr lang="en-US" sz="1800" dirty="0" smtClean="0">
              <a:latin typeface="Calibri" pitchFamily="34" charset="0"/>
              <a:cs typeface="Calibri" pitchFamily="34" charset="0"/>
            </a:rPr>
            <a:t> operations on the trigger table.</a:t>
          </a:r>
          <a:endParaRPr lang="en-US" sz="1800" dirty="0">
            <a:latin typeface="Calibri" pitchFamily="34" charset="0"/>
            <a:cs typeface="Calibri" pitchFamily="34" charset="0"/>
          </a:endParaRPr>
        </a:p>
      </dgm:t>
    </dgm:pt>
    <dgm:pt modelId="{D62DEE6F-0735-4090-8A91-8F2758A1E8CE}" type="parTrans" cxnId="{63BA9E15-2424-4EA5-9EA1-D998859D76D2}">
      <dgm:prSet/>
      <dgm:spPr/>
      <dgm:t>
        <a:bodyPr/>
        <a:lstStyle/>
        <a:p>
          <a:endParaRPr lang="en-US"/>
        </a:p>
      </dgm:t>
    </dgm:pt>
    <dgm:pt modelId="{41A99DCB-8F09-42A5-A97F-F14578AA4ABF}" type="sibTrans" cxnId="{63BA9E15-2424-4EA5-9EA1-D998859D76D2}">
      <dgm:prSet/>
      <dgm:spPr/>
      <dgm:t>
        <a:bodyPr/>
        <a:lstStyle/>
        <a:p>
          <a:endParaRPr lang="en-US"/>
        </a:p>
      </dgm:t>
    </dgm:pt>
    <dgm:pt modelId="{001612CF-8BD7-4BCC-9888-DF4D50EF95BA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800" dirty="0" smtClean="0">
              <a:latin typeface="Calibri" pitchFamily="34" charset="0"/>
              <a:cs typeface="Calibri" pitchFamily="34" charset="0"/>
            </a:rPr>
            <a:t>The </a:t>
          </a:r>
          <a:r>
            <a:rPr lang="en-US" sz="1800" dirty="0" smtClean="0">
              <a:latin typeface="Courier New" pitchFamily="49" charset="0"/>
              <a:cs typeface="Courier New" pitchFamily="49" charset="0"/>
            </a:rPr>
            <a:t>INSERT</a:t>
          </a:r>
          <a:r>
            <a:rPr lang="en-US" sz="1800" dirty="0" smtClean="0">
              <a:latin typeface="Calibri" pitchFamily="34" charset="0"/>
              <a:cs typeface="Calibri" pitchFamily="34" charset="0"/>
            </a:rPr>
            <a:t> and </a:t>
          </a:r>
          <a:r>
            <a:rPr lang="en-US" sz="1800" dirty="0" smtClean="0">
              <a:latin typeface="Courier New" pitchFamily="49" charset="0"/>
              <a:cs typeface="Courier New" pitchFamily="49" charset="0"/>
            </a:rPr>
            <a:t>UPDATE</a:t>
          </a:r>
          <a:r>
            <a:rPr lang="en-US" sz="1800" dirty="0" smtClean="0">
              <a:latin typeface="Calibri" pitchFamily="34" charset="0"/>
              <a:cs typeface="Calibri" pitchFamily="34" charset="0"/>
            </a:rPr>
            <a:t> operations insert new records into the Inserted and Trigger tables.</a:t>
          </a:r>
          <a:endParaRPr lang="en-US" sz="1800" dirty="0">
            <a:latin typeface="Calibri" pitchFamily="34" charset="0"/>
            <a:cs typeface="Calibri" pitchFamily="34" charset="0"/>
          </a:endParaRPr>
        </a:p>
      </dgm:t>
    </dgm:pt>
    <dgm:pt modelId="{B6B728D8-B1BA-40A0-8AD8-E77ED2C43699}" type="parTrans" cxnId="{30177F6B-85F0-4394-84D2-B5611E4BC041}">
      <dgm:prSet/>
      <dgm:spPr/>
      <dgm:t>
        <a:bodyPr/>
        <a:lstStyle/>
        <a:p>
          <a:endParaRPr lang="en-US"/>
        </a:p>
      </dgm:t>
    </dgm:pt>
    <dgm:pt modelId="{257C3EB5-47BC-4BD1-9F96-972167A86F75}" type="sibTrans" cxnId="{30177F6B-85F0-4394-84D2-B5611E4BC041}">
      <dgm:prSet/>
      <dgm:spPr/>
      <dgm:t>
        <a:bodyPr/>
        <a:lstStyle/>
        <a:p>
          <a:endParaRPr lang="en-US"/>
        </a:p>
      </dgm:t>
    </dgm:pt>
    <dgm:pt modelId="{14731618-9D3D-46C9-8AC2-876FCC500962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800" dirty="0" smtClean="0">
              <a:latin typeface="Calibri" pitchFamily="34" charset="0"/>
              <a:cs typeface="Calibri" pitchFamily="34" charset="0"/>
            </a:rPr>
            <a:t>These operations delete the records from the trigger table and insert them in the Deleted table.</a:t>
          </a:r>
          <a:endParaRPr lang="en-US" sz="1800" dirty="0">
            <a:latin typeface="Calibri" pitchFamily="34" charset="0"/>
            <a:cs typeface="Calibri" pitchFamily="34" charset="0"/>
          </a:endParaRPr>
        </a:p>
      </dgm:t>
    </dgm:pt>
    <dgm:pt modelId="{3B0D7598-4C39-41BD-B055-39C56238CF36}" type="parTrans" cxnId="{A2D713E8-55A0-451D-BE41-5EBC097F2957}">
      <dgm:prSet/>
      <dgm:spPr/>
      <dgm:t>
        <a:bodyPr/>
        <a:lstStyle/>
        <a:p>
          <a:endParaRPr lang="en-US"/>
        </a:p>
      </dgm:t>
    </dgm:pt>
    <dgm:pt modelId="{4FEC9023-5860-4326-97C6-095E39F72D35}" type="sibTrans" cxnId="{A2D713E8-55A0-451D-BE41-5EBC097F2957}">
      <dgm:prSet/>
      <dgm:spPr/>
      <dgm:t>
        <a:bodyPr/>
        <a:lstStyle/>
        <a:p>
          <a:endParaRPr lang="en-US"/>
        </a:p>
      </dgm:t>
    </dgm:pt>
    <dgm:pt modelId="{0A807732-00C6-4E5E-911B-A6F76F441E4E}" type="pres">
      <dgm:prSet presAssocID="{304B30CD-3BA8-4D2C-8929-DF5230D332B6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F2ADDF7-5497-4730-91DE-E6E853F1FEEF}" type="pres">
      <dgm:prSet presAssocID="{0B42E06C-A1B3-48D7-9A25-3AED9FB785D1}" presName="parentLin" presStyleCnt="0"/>
      <dgm:spPr/>
    </dgm:pt>
    <dgm:pt modelId="{F0AFF909-226B-4EF5-8D95-F4C97BC1E02A}" type="pres">
      <dgm:prSet presAssocID="{0B42E06C-A1B3-48D7-9A25-3AED9FB785D1}" presName="parentLeftMargin" presStyleLbl="node1" presStyleIdx="0" presStyleCnt="2"/>
      <dgm:spPr/>
      <dgm:t>
        <a:bodyPr/>
        <a:lstStyle/>
        <a:p>
          <a:endParaRPr lang="en-US"/>
        </a:p>
      </dgm:t>
    </dgm:pt>
    <dgm:pt modelId="{D8815EEF-E9C4-475D-A970-0FBE57B256A3}" type="pres">
      <dgm:prSet presAssocID="{0B42E06C-A1B3-48D7-9A25-3AED9FB785D1}" presName="parentText" presStyleLbl="node1" presStyleIdx="0" presStyleCnt="2" custScaleY="44049" custLinFactNeighborY="-1126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6FC94D9-3208-439C-A63E-D27D71A45C0D}" type="pres">
      <dgm:prSet presAssocID="{0B42E06C-A1B3-48D7-9A25-3AED9FB785D1}" presName="negativeSpace" presStyleCnt="0"/>
      <dgm:spPr/>
    </dgm:pt>
    <dgm:pt modelId="{5F8B0E50-DECC-4A7E-A46E-113C91AAFE14}" type="pres">
      <dgm:prSet presAssocID="{0B42E06C-A1B3-48D7-9A25-3AED9FB785D1}" presName="childText" presStyleLbl="conFgAcc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8587B01-25D5-451E-BC18-60B04AFD5367}" type="pres">
      <dgm:prSet presAssocID="{0F629D23-A6FB-4154-8BC6-E83CC058D4DA}" presName="spaceBetweenRectangles" presStyleCnt="0"/>
      <dgm:spPr/>
    </dgm:pt>
    <dgm:pt modelId="{C3941E73-59DF-4947-A40C-DDF97525D13A}" type="pres">
      <dgm:prSet presAssocID="{275088F3-FD73-4104-BBCD-C6FE214E0400}" presName="parentLin" presStyleCnt="0"/>
      <dgm:spPr/>
    </dgm:pt>
    <dgm:pt modelId="{47486FD6-484A-4D85-9CB6-90D65D97FB36}" type="pres">
      <dgm:prSet presAssocID="{275088F3-FD73-4104-BBCD-C6FE214E0400}" presName="parentLeftMargin" presStyleLbl="node1" presStyleIdx="0" presStyleCnt="2"/>
      <dgm:spPr/>
      <dgm:t>
        <a:bodyPr/>
        <a:lstStyle/>
        <a:p>
          <a:endParaRPr lang="en-US"/>
        </a:p>
      </dgm:t>
    </dgm:pt>
    <dgm:pt modelId="{5395A427-A60F-4F4F-969D-04AC2D0CFDEB}" type="pres">
      <dgm:prSet presAssocID="{275088F3-FD73-4104-BBCD-C6FE214E0400}" presName="parentText" presStyleLbl="node1" presStyleIdx="1" presStyleCnt="2" custScaleY="52567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EF1C548-5960-4AC1-A6DC-AD70AFD0AD0B}" type="pres">
      <dgm:prSet presAssocID="{275088F3-FD73-4104-BBCD-C6FE214E0400}" presName="negativeSpace" presStyleCnt="0"/>
      <dgm:spPr/>
    </dgm:pt>
    <dgm:pt modelId="{8DC4B880-6737-41E9-958C-8E33EF46D5F8}" type="pres">
      <dgm:prSet presAssocID="{275088F3-FD73-4104-BBCD-C6FE214E0400}" presName="childText" presStyleLbl="conFgAcc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3BA9E15-2424-4EA5-9EA1-D998859D76D2}" srcId="{275088F3-FD73-4104-BBCD-C6FE214E0400}" destId="{15B56A10-C47D-4965-B218-63412241D4C1}" srcOrd="0" destOrd="0" parTransId="{D62DEE6F-0735-4090-8A91-8F2758A1E8CE}" sibTransId="{41A99DCB-8F09-42A5-A97F-F14578AA4ABF}"/>
    <dgm:cxn modelId="{8A73E8F9-6F51-4BF3-8FAA-B0FBE5E9283F}" srcId="{304B30CD-3BA8-4D2C-8929-DF5230D332B6}" destId="{0B42E06C-A1B3-48D7-9A25-3AED9FB785D1}" srcOrd="0" destOrd="0" parTransId="{63E4A61B-1DB3-4F89-99FA-5DD5C550215D}" sibTransId="{0F629D23-A6FB-4154-8BC6-E83CC058D4DA}"/>
    <dgm:cxn modelId="{9DF3C0C8-617E-4830-8EC5-2E5D671F3012}" type="presOf" srcId="{304B30CD-3BA8-4D2C-8929-DF5230D332B6}" destId="{0A807732-00C6-4E5E-911B-A6F76F441E4E}" srcOrd="0" destOrd="0" presId="urn:microsoft.com/office/officeart/2005/8/layout/list1"/>
    <dgm:cxn modelId="{C0015526-6A5D-46B4-BF7E-C40E89467F0B}" type="presOf" srcId="{14731618-9D3D-46C9-8AC2-876FCC500962}" destId="{8DC4B880-6737-41E9-958C-8E33EF46D5F8}" srcOrd="0" destOrd="1" presId="urn:microsoft.com/office/officeart/2005/8/layout/list1"/>
    <dgm:cxn modelId="{0A0ABD01-5C2B-442C-852F-1D7CB609AA3A}" type="presOf" srcId="{15B56A10-C47D-4965-B218-63412241D4C1}" destId="{8DC4B880-6737-41E9-958C-8E33EF46D5F8}" srcOrd="0" destOrd="0" presId="urn:microsoft.com/office/officeart/2005/8/layout/list1"/>
    <dgm:cxn modelId="{2C7D2E82-5BB6-4E20-9CAE-0591421B4FDE}" type="presOf" srcId="{0B42E06C-A1B3-48D7-9A25-3AED9FB785D1}" destId="{D8815EEF-E9C4-475D-A970-0FBE57B256A3}" srcOrd="1" destOrd="0" presId="urn:microsoft.com/office/officeart/2005/8/layout/list1"/>
    <dgm:cxn modelId="{A2D713E8-55A0-451D-BE41-5EBC097F2957}" srcId="{275088F3-FD73-4104-BBCD-C6FE214E0400}" destId="{14731618-9D3D-46C9-8AC2-876FCC500962}" srcOrd="1" destOrd="0" parTransId="{3B0D7598-4C39-41BD-B055-39C56238CF36}" sibTransId="{4FEC9023-5860-4326-97C6-095E39F72D35}"/>
    <dgm:cxn modelId="{8F5BBD91-9DFC-486E-A4F5-93DA4420837A}" type="presOf" srcId="{275088F3-FD73-4104-BBCD-C6FE214E0400}" destId="{47486FD6-484A-4D85-9CB6-90D65D97FB36}" srcOrd="0" destOrd="0" presId="urn:microsoft.com/office/officeart/2005/8/layout/list1"/>
    <dgm:cxn modelId="{335A8F0A-C8D9-4F29-86E9-53587341087F}" type="presOf" srcId="{001612CF-8BD7-4BCC-9888-DF4D50EF95BA}" destId="{5F8B0E50-DECC-4A7E-A46E-113C91AAFE14}" srcOrd="0" destOrd="1" presId="urn:microsoft.com/office/officeart/2005/8/layout/list1"/>
    <dgm:cxn modelId="{A24DA587-4C9B-4202-AD77-997157AF832D}" type="presOf" srcId="{954AB44B-3D61-4133-AC00-466AFF18E51C}" destId="{5F8B0E50-DECC-4A7E-A46E-113C91AAFE14}" srcOrd="0" destOrd="0" presId="urn:microsoft.com/office/officeart/2005/8/layout/list1"/>
    <dgm:cxn modelId="{066DC87B-75AD-4696-A51B-0637434442DD}" srcId="{0B42E06C-A1B3-48D7-9A25-3AED9FB785D1}" destId="{954AB44B-3D61-4133-AC00-466AFF18E51C}" srcOrd="0" destOrd="0" parTransId="{3CDEB135-D887-4E98-BF43-E53C6133BA39}" sibTransId="{995E82AD-E584-43E9-A89F-B98C56B2B714}"/>
    <dgm:cxn modelId="{684FFB12-FACD-4FA0-B2DC-BF1A301BFA1B}" type="presOf" srcId="{0B42E06C-A1B3-48D7-9A25-3AED9FB785D1}" destId="{F0AFF909-226B-4EF5-8D95-F4C97BC1E02A}" srcOrd="0" destOrd="0" presId="urn:microsoft.com/office/officeart/2005/8/layout/list1"/>
    <dgm:cxn modelId="{EBA589C1-690F-4E96-9B22-462253853FA2}" type="presOf" srcId="{275088F3-FD73-4104-BBCD-C6FE214E0400}" destId="{5395A427-A60F-4F4F-969D-04AC2D0CFDEB}" srcOrd="1" destOrd="0" presId="urn:microsoft.com/office/officeart/2005/8/layout/list1"/>
    <dgm:cxn modelId="{FA92B383-A7AD-48EF-AE5F-0B7027EDEA99}" srcId="{304B30CD-3BA8-4D2C-8929-DF5230D332B6}" destId="{275088F3-FD73-4104-BBCD-C6FE214E0400}" srcOrd="1" destOrd="0" parTransId="{919BBD4A-9AB4-440A-965D-4AF7261853CD}" sibTransId="{0A35B0A5-C311-4B25-9C37-B441768F4CB9}"/>
    <dgm:cxn modelId="{30177F6B-85F0-4394-84D2-B5611E4BC041}" srcId="{0B42E06C-A1B3-48D7-9A25-3AED9FB785D1}" destId="{001612CF-8BD7-4BCC-9888-DF4D50EF95BA}" srcOrd="1" destOrd="0" parTransId="{B6B728D8-B1BA-40A0-8AD8-E77ED2C43699}" sibTransId="{257C3EB5-47BC-4BD1-9F96-972167A86F75}"/>
    <dgm:cxn modelId="{78481B13-03F9-401E-A7E0-FF0603778A6D}" type="presParOf" srcId="{0A807732-00C6-4E5E-911B-A6F76F441E4E}" destId="{2F2ADDF7-5497-4730-91DE-E6E853F1FEEF}" srcOrd="0" destOrd="0" presId="urn:microsoft.com/office/officeart/2005/8/layout/list1"/>
    <dgm:cxn modelId="{61FCC434-7CD3-46D1-9A64-D44217E94E00}" type="presParOf" srcId="{2F2ADDF7-5497-4730-91DE-E6E853F1FEEF}" destId="{F0AFF909-226B-4EF5-8D95-F4C97BC1E02A}" srcOrd="0" destOrd="0" presId="urn:microsoft.com/office/officeart/2005/8/layout/list1"/>
    <dgm:cxn modelId="{FF1FE170-C8AD-4B3F-B98A-ACD48A0E7E70}" type="presParOf" srcId="{2F2ADDF7-5497-4730-91DE-E6E853F1FEEF}" destId="{D8815EEF-E9C4-475D-A970-0FBE57B256A3}" srcOrd="1" destOrd="0" presId="urn:microsoft.com/office/officeart/2005/8/layout/list1"/>
    <dgm:cxn modelId="{B4E9CAAC-C9FF-4C85-8EDF-BA926E56BF03}" type="presParOf" srcId="{0A807732-00C6-4E5E-911B-A6F76F441E4E}" destId="{76FC94D9-3208-439C-A63E-D27D71A45C0D}" srcOrd="1" destOrd="0" presId="urn:microsoft.com/office/officeart/2005/8/layout/list1"/>
    <dgm:cxn modelId="{0E70C103-1CB3-4593-AFA7-BF887A446BC1}" type="presParOf" srcId="{0A807732-00C6-4E5E-911B-A6F76F441E4E}" destId="{5F8B0E50-DECC-4A7E-A46E-113C91AAFE14}" srcOrd="2" destOrd="0" presId="urn:microsoft.com/office/officeart/2005/8/layout/list1"/>
    <dgm:cxn modelId="{EA7274A0-5517-4376-92A1-BE29E4CA020B}" type="presParOf" srcId="{0A807732-00C6-4E5E-911B-A6F76F441E4E}" destId="{08587B01-25D5-451E-BC18-60B04AFD5367}" srcOrd="3" destOrd="0" presId="urn:microsoft.com/office/officeart/2005/8/layout/list1"/>
    <dgm:cxn modelId="{DF47E42D-F934-45F8-AD6E-93FE84972734}" type="presParOf" srcId="{0A807732-00C6-4E5E-911B-A6F76F441E4E}" destId="{C3941E73-59DF-4947-A40C-DDF97525D13A}" srcOrd="4" destOrd="0" presId="urn:microsoft.com/office/officeart/2005/8/layout/list1"/>
    <dgm:cxn modelId="{82B1DE12-B926-4A08-8BC4-B50853587E1C}" type="presParOf" srcId="{C3941E73-59DF-4947-A40C-DDF97525D13A}" destId="{47486FD6-484A-4D85-9CB6-90D65D97FB36}" srcOrd="0" destOrd="0" presId="urn:microsoft.com/office/officeart/2005/8/layout/list1"/>
    <dgm:cxn modelId="{A69B3ACD-8504-47B6-AD42-8BD4F4C8A29F}" type="presParOf" srcId="{C3941E73-59DF-4947-A40C-DDF97525D13A}" destId="{5395A427-A60F-4F4F-969D-04AC2D0CFDEB}" srcOrd="1" destOrd="0" presId="urn:microsoft.com/office/officeart/2005/8/layout/list1"/>
    <dgm:cxn modelId="{A33D5C67-790A-483A-AC07-9B977560213B}" type="presParOf" srcId="{0A807732-00C6-4E5E-911B-A6F76F441E4E}" destId="{8EF1C548-5960-4AC1-A6DC-AD70AFD0AD0B}" srcOrd="5" destOrd="0" presId="urn:microsoft.com/office/officeart/2005/8/layout/list1"/>
    <dgm:cxn modelId="{E77ED75F-F476-4C18-8D2A-6B96DA6352A2}" type="presParOf" srcId="{0A807732-00C6-4E5E-911B-A6F76F441E4E}" destId="{8DC4B880-6737-41E9-958C-8E33EF46D5F8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8B0E50-DECC-4A7E-A46E-113C91AAFE14}">
      <dsp:nvSpPr>
        <dsp:cNvPr id="0" name=""/>
        <dsp:cNvSpPr/>
      </dsp:nvSpPr>
      <dsp:spPr>
        <a:xfrm>
          <a:off x="0" y="179915"/>
          <a:ext cx="7315200" cy="9450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67741" tIns="312420" rIns="567741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>
              <a:latin typeface="Calibri" pitchFamily="34" charset="0"/>
              <a:cs typeface="Calibri" pitchFamily="34" charset="0"/>
            </a:rPr>
            <a:t>Users can use a trigger to cascade changes through related tables.</a:t>
          </a:r>
          <a:endParaRPr lang="en-US" sz="1800" kern="1200" dirty="0">
            <a:latin typeface="Calibri" pitchFamily="34" charset="0"/>
            <a:cs typeface="Calibri" pitchFamily="34" charset="0"/>
          </a:endParaRPr>
        </a:p>
      </dsp:txBody>
      <dsp:txXfrm>
        <a:off x="0" y="179915"/>
        <a:ext cx="7315200" cy="945000"/>
      </dsp:txXfrm>
    </dsp:sp>
    <dsp:sp modelId="{D8815EEF-E9C4-475D-A970-0FBE57B256A3}">
      <dsp:nvSpPr>
        <dsp:cNvPr id="0" name=""/>
        <dsp:cNvSpPr/>
      </dsp:nvSpPr>
      <dsp:spPr>
        <a:xfrm>
          <a:off x="365760" y="13624"/>
          <a:ext cx="5120640" cy="44280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93548" tIns="0" rIns="193548" bIns="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latin typeface="Calibri" pitchFamily="34" charset="0"/>
              <a:cs typeface="Calibri" pitchFamily="34" charset="0"/>
            </a:rPr>
            <a:t>Cascading changes through related tables</a:t>
          </a:r>
          <a:endParaRPr lang="en-US" sz="1600" b="1" kern="1200" dirty="0">
            <a:latin typeface="Calibri" pitchFamily="34" charset="0"/>
            <a:cs typeface="Calibri" pitchFamily="34" charset="0"/>
          </a:endParaRPr>
        </a:p>
      </dsp:txBody>
      <dsp:txXfrm>
        <a:off x="387376" y="35240"/>
        <a:ext cx="5077408" cy="399568"/>
      </dsp:txXfrm>
    </dsp:sp>
    <dsp:sp modelId="{8DC4B880-6737-41E9-958C-8E33EF46D5F8}">
      <dsp:nvSpPr>
        <dsp:cNvPr id="0" name=""/>
        <dsp:cNvSpPr/>
      </dsp:nvSpPr>
      <dsp:spPr>
        <a:xfrm>
          <a:off x="0" y="1482424"/>
          <a:ext cx="7315200" cy="203175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9525" cap="flat" cmpd="sng" algn="ctr">
          <a:solidFill>
            <a:schemeClr val="accent3">
              <a:hueOff val="5625132"/>
              <a:satOff val="-8440"/>
              <a:lumOff val="-1373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67741" tIns="312420" rIns="567741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>
              <a:latin typeface="Calibri" pitchFamily="34" charset="0"/>
              <a:cs typeface="Calibri" pitchFamily="34" charset="0"/>
            </a:rPr>
            <a:t>Unlike </a:t>
          </a:r>
          <a:r>
            <a:rPr lang="en-US" sz="1800" kern="1200" dirty="0" smtClean="0">
              <a:latin typeface="Courier New" pitchFamily="49" charset="0"/>
              <a:cs typeface="Courier New" pitchFamily="49" charset="0"/>
            </a:rPr>
            <a:t>CHECK</a:t>
          </a:r>
          <a:r>
            <a:rPr lang="en-US" sz="1800" kern="1200" dirty="0" smtClean="0">
              <a:latin typeface="Calibri" pitchFamily="34" charset="0"/>
              <a:cs typeface="Calibri" pitchFamily="34" charset="0"/>
            </a:rPr>
            <a:t> constraints, triggers can reference the columns in other tables.</a:t>
          </a:r>
          <a:endParaRPr lang="en-US" sz="1800" kern="1200" dirty="0">
            <a:latin typeface="Calibri" pitchFamily="34" charset="0"/>
            <a:cs typeface="Calibri" pitchFamily="34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>
              <a:latin typeface="Calibri" pitchFamily="34" charset="0"/>
              <a:cs typeface="Calibri" pitchFamily="34" charset="0"/>
            </a:rPr>
            <a:t>Can be used to apply complex data integrity checks by,</a:t>
          </a:r>
          <a:endParaRPr lang="en-US" sz="1800" kern="1200" dirty="0">
            <a:latin typeface="Calibri" pitchFamily="34" charset="0"/>
            <a:cs typeface="Calibri" pitchFamily="34" charset="0"/>
          </a:endParaRPr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Calibri" pitchFamily="34" charset="0"/>
              <a:cs typeface="Calibri" pitchFamily="34" charset="0"/>
            </a:rPr>
            <a:t>Checking constraints before cascading updates or deletes</a:t>
          </a:r>
          <a:endParaRPr lang="en-US" sz="1600" kern="1200" dirty="0">
            <a:latin typeface="Calibri" pitchFamily="34" charset="0"/>
            <a:cs typeface="Calibri" pitchFamily="34" charset="0"/>
          </a:endParaRPr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Calibri" pitchFamily="34" charset="0"/>
              <a:cs typeface="Calibri" pitchFamily="34" charset="0"/>
            </a:rPr>
            <a:t>Creating multi-row triggers for actions executed on multiple rows</a:t>
          </a:r>
          <a:endParaRPr lang="en-US" sz="1600" kern="1200" dirty="0">
            <a:latin typeface="Calibri" pitchFamily="34" charset="0"/>
            <a:cs typeface="Calibri" pitchFamily="34" charset="0"/>
          </a:endParaRPr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Calibri" pitchFamily="34" charset="0"/>
              <a:cs typeface="Calibri" pitchFamily="34" charset="0"/>
            </a:rPr>
            <a:t>Enforcing referential integrity between databases</a:t>
          </a:r>
          <a:endParaRPr lang="en-US" sz="1600" kern="1200" dirty="0">
            <a:latin typeface="Calibri" pitchFamily="34" charset="0"/>
            <a:cs typeface="Calibri" pitchFamily="34" charset="0"/>
          </a:endParaRPr>
        </a:p>
      </dsp:txBody>
      <dsp:txXfrm>
        <a:off x="0" y="1482424"/>
        <a:ext cx="7315200" cy="2031750"/>
      </dsp:txXfrm>
    </dsp:sp>
    <dsp:sp modelId="{5395A427-A60F-4F4F-969D-04AC2D0CFDEB}">
      <dsp:nvSpPr>
        <dsp:cNvPr id="0" name=""/>
        <dsp:cNvSpPr/>
      </dsp:nvSpPr>
      <dsp:spPr>
        <a:xfrm>
          <a:off x="365760" y="1261025"/>
          <a:ext cx="5425420" cy="442800"/>
        </a:xfrm>
        <a:prstGeom prst="roundRect">
          <a:avLst/>
        </a:prstGeom>
        <a:gradFill rotWithShape="0">
          <a:gsLst>
            <a:gs pos="0">
              <a:schemeClr val="accent3">
                <a:hueOff val="5625132"/>
                <a:satOff val="-8440"/>
                <a:lumOff val="-1373"/>
                <a:alphaOff val="0"/>
                <a:shade val="51000"/>
                <a:satMod val="130000"/>
              </a:schemeClr>
            </a:gs>
            <a:gs pos="80000">
              <a:schemeClr val="accent3">
                <a:hueOff val="5625132"/>
                <a:satOff val="-8440"/>
                <a:lumOff val="-1373"/>
                <a:alphaOff val="0"/>
                <a:shade val="93000"/>
                <a:satMod val="130000"/>
              </a:schemeClr>
            </a:gs>
            <a:gs pos="100000">
              <a:schemeClr val="accent3">
                <a:hueOff val="5625132"/>
                <a:satOff val="-8440"/>
                <a:lumOff val="-1373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93548" tIns="0" rIns="193548" bIns="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latin typeface="Calibri" pitchFamily="34" charset="0"/>
              <a:cs typeface="Calibri" pitchFamily="34" charset="0"/>
            </a:rPr>
            <a:t>Enforcing complex data integrity than CHECK constraints</a:t>
          </a:r>
          <a:endParaRPr lang="en-US" sz="1600" b="1" kern="1200" dirty="0">
            <a:latin typeface="Calibri" pitchFamily="34" charset="0"/>
            <a:cs typeface="Calibri" pitchFamily="34" charset="0"/>
          </a:endParaRPr>
        </a:p>
      </dsp:txBody>
      <dsp:txXfrm>
        <a:off x="387376" y="1282641"/>
        <a:ext cx="5382188" cy="399568"/>
      </dsp:txXfrm>
    </dsp:sp>
    <dsp:sp modelId="{97F985D8-35BA-410A-8120-F008FF720B1B}">
      <dsp:nvSpPr>
        <dsp:cNvPr id="0" name=""/>
        <dsp:cNvSpPr/>
      </dsp:nvSpPr>
      <dsp:spPr>
        <a:xfrm>
          <a:off x="0" y="3816575"/>
          <a:ext cx="7315200" cy="9450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9525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67741" tIns="312420" rIns="567741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>
              <a:latin typeface="Calibri" pitchFamily="34" charset="0"/>
              <a:cs typeface="Calibri" pitchFamily="34" charset="0"/>
            </a:rPr>
            <a:t>Are used for providing more suitable or detailed explanations in certain error situations.</a:t>
          </a:r>
          <a:endParaRPr lang="en-US" sz="1800" kern="1200" dirty="0">
            <a:latin typeface="Calibri" pitchFamily="34" charset="0"/>
            <a:cs typeface="Calibri" pitchFamily="34" charset="0"/>
          </a:endParaRPr>
        </a:p>
      </dsp:txBody>
      <dsp:txXfrm>
        <a:off x="0" y="3816575"/>
        <a:ext cx="7315200" cy="945000"/>
      </dsp:txXfrm>
    </dsp:sp>
    <dsp:sp modelId="{0900D408-9ABA-4692-8B4E-25FD2FEDE3F7}">
      <dsp:nvSpPr>
        <dsp:cNvPr id="0" name=""/>
        <dsp:cNvSpPr/>
      </dsp:nvSpPr>
      <dsp:spPr>
        <a:xfrm>
          <a:off x="365760" y="3595175"/>
          <a:ext cx="5120640" cy="442800"/>
        </a:xfrm>
        <a:prstGeom prst="roundRect">
          <a:avLst/>
        </a:prstGeom>
        <a:gradFill rotWithShape="0">
          <a:gsLst>
            <a:gs pos="0">
              <a:schemeClr val="accent3">
                <a:hueOff val="11250264"/>
                <a:satOff val="-16880"/>
                <a:lumOff val="-2745"/>
                <a:alphaOff val="0"/>
                <a:shade val="51000"/>
                <a:satMod val="130000"/>
              </a:schemeClr>
            </a:gs>
            <a:gs pos="80000">
              <a:schemeClr val="accent3">
                <a:hueOff val="11250264"/>
                <a:satOff val="-16880"/>
                <a:lumOff val="-2745"/>
                <a:alphaOff val="0"/>
                <a:shade val="93000"/>
                <a:satMod val="130000"/>
              </a:schemeClr>
            </a:gs>
            <a:gs pos="100000">
              <a:schemeClr val="accent3">
                <a:hueOff val="11250264"/>
                <a:satOff val="-16880"/>
                <a:lumOff val="-2745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93548" tIns="0" rIns="193548" bIns="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latin typeface="Calibri" pitchFamily="34" charset="0"/>
              <a:cs typeface="Calibri" pitchFamily="34" charset="0"/>
            </a:rPr>
            <a:t>Defining custom error messages</a:t>
          </a:r>
        </a:p>
      </dsp:txBody>
      <dsp:txXfrm>
        <a:off x="387376" y="3616791"/>
        <a:ext cx="5077408" cy="39956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8B0E50-DECC-4A7E-A46E-113C91AAFE14}">
      <dsp:nvSpPr>
        <dsp:cNvPr id="0" name=""/>
        <dsp:cNvSpPr/>
      </dsp:nvSpPr>
      <dsp:spPr>
        <a:xfrm>
          <a:off x="0" y="343252"/>
          <a:ext cx="7315200" cy="190575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67741" tIns="458216" rIns="567741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>
              <a:latin typeface="Calibri" pitchFamily="34" charset="0"/>
              <a:cs typeface="Calibri" pitchFamily="34" charset="0"/>
            </a:rPr>
            <a:t>Low-level data integrity can be maintained in denormalized database environments using triggers.</a:t>
          </a:r>
          <a:endParaRPr lang="en-US" sz="1800" kern="1200" dirty="0">
            <a:latin typeface="Calibri" pitchFamily="34" charset="0"/>
            <a:cs typeface="Calibri" pitchFamily="34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>
              <a:latin typeface="Calibri" pitchFamily="34" charset="0"/>
              <a:cs typeface="Calibri" pitchFamily="34" charset="0"/>
            </a:rPr>
            <a:t>Denormalized data generally refers to redundant or derived data. Here, triggers are used for checks that do not require exact matches.</a:t>
          </a:r>
          <a:endParaRPr lang="en-US" sz="1800" kern="1200" dirty="0">
            <a:latin typeface="Calibri" pitchFamily="34" charset="0"/>
            <a:cs typeface="Calibri" pitchFamily="34" charset="0"/>
          </a:endParaRPr>
        </a:p>
      </dsp:txBody>
      <dsp:txXfrm>
        <a:off x="0" y="343252"/>
        <a:ext cx="7315200" cy="1905750"/>
      </dsp:txXfrm>
    </dsp:sp>
    <dsp:sp modelId="{D8815EEF-E9C4-475D-A970-0FBE57B256A3}">
      <dsp:nvSpPr>
        <dsp:cNvPr id="0" name=""/>
        <dsp:cNvSpPr/>
      </dsp:nvSpPr>
      <dsp:spPr>
        <a:xfrm>
          <a:off x="365760" y="18532"/>
          <a:ext cx="5120640" cy="64944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93548" tIns="0" rIns="193548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latin typeface="Calibri" pitchFamily="34" charset="0"/>
              <a:cs typeface="Calibri" pitchFamily="34" charset="0"/>
            </a:rPr>
            <a:t>Maintaining denormalized data</a:t>
          </a:r>
          <a:endParaRPr lang="en-US" sz="2000" b="1" kern="1200" dirty="0">
            <a:latin typeface="Calibri" pitchFamily="34" charset="0"/>
            <a:cs typeface="Calibri" pitchFamily="34" charset="0"/>
          </a:endParaRPr>
        </a:p>
      </dsp:txBody>
      <dsp:txXfrm>
        <a:off x="397463" y="50235"/>
        <a:ext cx="5057234" cy="586034"/>
      </dsp:txXfrm>
    </dsp:sp>
    <dsp:sp modelId="{8DC4B880-6737-41E9-958C-8E33EF46D5F8}">
      <dsp:nvSpPr>
        <dsp:cNvPr id="0" name=""/>
        <dsp:cNvSpPr/>
      </dsp:nvSpPr>
      <dsp:spPr>
        <a:xfrm>
          <a:off x="0" y="2692523"/>
          <a:ext cx="7315200" cy="11088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9525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67741" tIns="458216" rIns="567741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>
              <a:latin typeface="Calibri" pitchFamily="34" charset="0"/>
              <a:cs typeface="Calibri" pitchFamily="34" charset="0"/>
            </a:rPr>
            <a:t>Triggers provide the option to reference changes that are made to data by </a:t>
          </a:r>
          <a:r>
            <a:rPr lang="en-US" sz="1800" kern="1200" dirty="0" smtClean="0">
              <a:latin typeface="Courier New" pitchFamily="49" charset="0"/>
              <a:cs typeface="Courier New" pitchFamily="49" charset="0"/>
            </a:rPr>
            <a:t>INSERT</a:t>
          </a:r>
          <a:r>
            <a:rPr lang="en-US" sz="1800" kern="1200" dirty="0" smtClean="0">
              <a:latin typeface="Calibri" pitchFamily="34" charset="0"/>
              <a:cs typeface="Calibri" pitchFamily="34" charset="0"/>
            </a:rPr>
            <a:t>, </a:t>
          </a:r>
          <a:r>
            <a:rPr lang="en-US" sz="1800" kern="1200" dirty="0" smtClean="0">
              <a:latin typeface="Courier New" pitchFamily="49" charset="0"/>
              <a:cs typeface="Courier New" pitchFamily="49" charset="0"/>
            </a:rPr>
            <a:t>UPDATE</a:t>
          </a:r>
          <a:r>
            <a:rPr lang="en-US" sz="1800" kern="1200" dirty="0" smtClean="0">
              <a:latin typeface="Calibri" pitchFamily="34" charset="0"/>
              <a:cs typeface="Calibri" pitchFamily="34" charset="0"/>
            </a:rPr>
            <a:t>, and </a:t>
          </a:r>
          <a:r>
            <a:rPr lang="en-US" sz="1800" kern="1200" dirty="0" smtClean="0">
              <a:latin typeface="Courier New" pitchFamily="49" charset="0"/>
              <a:cs typeface="Courier New" pitchFamily="49" charset="0"/>
            </a:rPr>
            <a:t>DELETE</a:t>
          </a:r>
          <a:r>
            <a:rPr lang="en-US" sz="1800" kern="1200" dirty="0" smtClean="0">
              <a:latin typeface="Calibri" pitchFamily="34" charset="0"/>
              <a:cs typeface="Calibri" pitchFamily="34" charset="0"/>
            </a:rPr>
            <a:t> statements.</a:t>
          </a:r>
          <a:endParaRPr lang="en-US" sz="1800" kern="1200" dirty="0">
            <a:latin typeface="Calibri" pitchFamily="34" charset="0"/>
            <a:cs typeface="Calibri" pitchFamily="34" charset="0"/>
          </a:endParaRPr>
        </a:p>
      </dsp:txBody>
      <dsp:txXfrm>
        <a:off x="0" y="2692523"/>
        <a:ext cx="7315200" cy="1108800"/>
      </dsp:txXfrm>
    </dsp:sp>
    <dsp:sp modelId="{5395A427-A60F-4F4F-969D-04AC2D0CFDEB}">
      <dsp:nvSpPr>
        <dsp:cNvPr id="0" name=""/>
        <dsp:cNvSpPr/>
      </dsp:nvSpPr>
      <dsp:spPr>
        <a:xfrm>
          <a:off x="365760" y="2367803"/>
          <a:ext cx="5120640" cy="649440"/>
        </a:xfrm>
        <a:prstGeom prst="roundRect">
          <a:avLst/>
        </a:prstGeom>
        <a:gradFill rotWithShape="0">
          <a:gsLst>
            <a:gs pos="0">
              <a:schemeClr val="accent3">
                <a:hueOff val="11250264"/>
                <a:satOff val="-16880"/>
                <a:lumOff val="-2745"/>
                <a:alphaOff val="0"/>
                <a:shade val="51000"/>
                <a:satMod val="130000"/>
              </a:schemeClr>
            </a:gs>
            <a:gs pos="80000">
              <a:schemeClr val="accent3">
                <a:hueOff val="11250264"/>
                <a:satOff val="-16880"/>
                <a:lumOff val="-2745"/>
                <a:alphaOff val="0"/>
                <a:shade val="93000"/>
                <a:satMod val="130000"/>
              </a:schemeClr>
            </a:gs>
            <a:gs pos="100000">
              <a:schemeClr val="accent3">
                <a:hueOff val="11250264"/>
                <a:satOff val="-16880"/>
                <a:lumOff val="-2745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93548" tIns="0" rIns="193548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latin typeface="Calibri" pitchFamily="34" charset="0"/>
              <a:cs typeface="Calibri" pitchFamily="34" charset="0"/>
            </a:rPr>
            <a:t>Comparing before and after states of data being modified</a:t>
          </a:r>
          <a:endParaRPr lang="en-US" sz="2000" b="1" kern="1200" dirty="0">
            <a:latin typeface="Calibri" pitchFamily="34" charset="0"/>
            <a:cs typeface="Calibri" pitchFamily="34" charset="0"/>
          </a:endParaRPr>
        </a:p>
      </dsp:txBody>
      <dsp:txXfrm>
        <a:off x="397463" y="2399506"/>
        <a:ext cx="5057234" cy="58603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8B0E50-DECC-4A7E-A46E-113C91AAFE14}">
      <dsp:nvSpPr>
        <dsp:cNvPr id="0" name=""/>
        <dsp:cNvSpPr/>
      </dsp:nvSpPr>
      <dsp:spPr>
        <a:xfrm>
          <a:off x="0" y="22318"/>
          <a:ext cx="7315200" cy="138915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67741" tIns="749808" rIns="567741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>
              <a:latin typeface="Calibri" pitchFamily="34" charset="0"/>
              <a:cs typeface="Calibri" pitchFamily="34" charset="0"/>
            </a:rPr>
            <a:t>Execute when data is inserted, modified, or deleted in a table or a view using the </a:t>
          </a:r>
          <a:r>
            <a:rPr lang="en-US" sz="1800" kern="1200" dirty="0" smtClean="0">
              <a:latin typeface="Courier New" pitchFamily="49" charset="0"/>
              <a:cs typeface="Courier New" pitchFamily="49" charset="0"/>
            </a:rPr>
            <a:t>INSERT</a:t>
          </a:r>
          <a:r>
            <a:rPr lang="en-US" sz="1800" kern="1200" dirty="0" smtClean="0">
              <a:latin typeface="Calibri" pitchFamily="34" charset="0"/>
              <a:cs typeface="Calibri" pitchFamily="34" charset="0"/>
            </a:rPr>
            <a:t>, </a:t>
          </a:r>
          <a:r>
            <a:rPr lang="en-US" sz="1800" kern="1200" dirty="0" smtClean="0">
              <a:latin typeface="Courier New" pitchFamily="49" charset="0"/>
              <a:cs typeface="Courier New" pitchFamily="49" charset="0"/>
            </a:rPr>
            <a:t>UPDATE</a:t>
          </a:r>
          <a:r>
            <a:rPr lang="en-US" sz="1800" kern="1200" dirty="0" smtClean="0">
              <a:latin typeface="Calibri" pitchFamily="34" charset="0"/>
              <a:cs typeface="Calibri" pitchFamily="34" charset="0"/>
            </a:rPr>
            <a:t>, or </a:t>
          </a:r>
          <a:r>
            <a:rPr lang="en-US" sz="1800" kern="1200" dirty="0" smtClean="0">
              <a:latin typeface="Courier New" pitchFamily="49" charset="0"/>
              <a:cs typeface="Courier New" pitchFamily="49" charset="0"/>
            </a:rPr>
            <a:t>DELETE</a:t>
          </a:r>
          <a:r>
            <a:rPr lang="en-US" sz="1800" kern="1200" dirty="0" smtClean="0">
              <a:latin typeface="Calibri" pitchFamily="34" charset="0"/>
              <a:cs typeface="Calibri" pitchFamily="34" charset="0"/>
            </a:rPr>
            <a:t> statements.</a:t>
          </a:r>
          <a:endParaRPr lang="en-US" sz="1800" kern="1200" dirty="0">
            <a:latin typeface="Calibri" pitchFamily="34" charset="0"/>
            <a:cs typeface="Calibri" pitchFamily="34" charset="0"/>
          </a:endParaRPr>
        </a:p>
      </dsp:txBody>
      <dsp:txXfrm>
        <a:off x="0" y="22318"/>
        <a:ext cx="7315200" cy="1389150"/>
      </dsp:txXfrm>
    </dsp:sp>
    <dsp:sp modelId="{D8815EEF-E9C4-475D-A970-0FBE57B256A3}">
      <dsp:nvSpPr>
        <dsp:cNvPr id="0" name=""/>
        <dsp:cNvSpPr/>
      </dsp:nvSpPr>
      <dsp:spPr>
        <a:xfrm>
          <a:off x="365760" y="0"/>
          <a:ext cx="5120640" cy="468117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93548" tIns="0" rIns="193548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latin typeface="Calibri" pitchFamily="34" charset="0"/>
              <a:cs typeface="Calibri" pitchFamily="34" charset="0"/>
            </a:rPr>
            <a:t>DML Triggers</a:t>
          </a:r>
          <a:endParaRPr lang="en-US" sz="2000" b="1" kern="1200" dirty="0">
            <a:latin typeface="Calibri" pitchFamily="34" charset="0"/>
            <a:cs typeface="Calibri" pitchFamily="34" charset="0"/>
          </a:endParaRPr>
        </a:p>
      </dsp:txBody>
      <dsp:txXfrm>
        <a:off x="388612" y="22852"/>
        <a:ext cx="5074936" cy="422413"/>
      </dsp:txXfrm>
    </dsp:sp>
    <dsp:sp modelId="{8DC4B880-6737-41E9-958C-8E33EF46D5F8}">
      <dsp:nvSpPr>
        <dsp:cNvPr id="0" name=""/>
        <dsp:cNvSpPr/>
      </dsp:nvSpPr>
      <dsp:spPr>
        <a:xfrm>
          <a:off x="0" y="1633148"/>
          <a:ext cx="7315200" cy="138915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9525" cap="flat" cmpd="sng" algn="ctr">
          <a:solidFill>
            <a:schemeClr val="accent3">
              <a:hueOff val="5625132"/>
              <a:satOff val="-8440"/>
              <a:lumOff val="-1373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67741" tIns="749808" rIns="567741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>
              <a:latin typeface="Calibri" pitchFamily="34" charset="0"/>
              <a:cs typeface="Calibri" pitchFamily="34" charset="0"/>
            </a:rPr>
            <a:t>Execute when a table or a view is created, modified, or deleted using the </a:t>
          </a:r>
          <a:r>
            <a:rPr lang="en-US" sz="1800" kern="1200" dirty="0" smtClean="0">
              <a:latin typeface="Courier New" pitchFamily="49" charset="0"/>
              <a:cs typeface="Courier New" pitchFamily="49" charset="0"/>
            </a:rPr>
            <a:t>CREATE</a:t>
          </a:r>
          <a:r>
            <a:rPr lang="en-US" sz="1800" kern="1200" dirty="0" smtClean="0">
              <a:latin typeface="Calibri" pitchFamily="34" charset="0"/>
              <a:cs typeface="Calibri" pitchFamily="34" charset="0"/>
            </a:rPr>
            <a:t>, </a:t>
          </a:r>
          <a:r>
            <a:rPr lang="en-US" sz="1800" kern="1200" dirty="0" smtClean="0">
              <a:latin typeface="Courier New" pitchFamily="49" charset="0"/>
              <a:cs typeface="Courier New" pitchFamily="49" charset="0"/>
            </a:rPr>
            <a:t>ALTER</a:t>
          </a:r>
          <a:r>
            <a:rPr lang="en-US" sz="1800" kern="1200" dirty="0" smtClean="0">
              <a:latin typeface="Calibri" pitchFamily="34" charset="0"/>
              <a:cs typeface="Calibri" pitchFamily="34" charset="0"/>
            </a:rPr>
            <a:t>, or </a:t>
          </a:r>
          <a:r>
            <a:rPr lang="en-US" sz="1800" kern="1200" dirty="0" smtClean="0">
              <a:latin typeface="Courier New" pitchFamily="49" charset="0"/>
              <a:cs typeface="Courier New" pitchFamily="49" charset="0"/>
            </a:rPr>
            <a:t>DROP</a:t>
          </a:r>
          <a:r>
            <a:rPr lang="en-US" sz="1800" kern="1200" dirty="0" smtClean="0">
              <a:latin typeface="Calibri" pitchFamily="34" charset="0"/>
              <a:cs typeface="Calibri" pitchFamily="34" charset="0"/>
            </a:rPr>
            <a:t> statements.</a:t>
          </a:r>
          <a:endParaRPr lang="en-US" sz="1800" kern="1200" dirty="0">
            <a:latin typeface="Calibri" pitchFamily="34" charset="0"/>
            <a:cs typeface="Calibri" pitchFamily="34" charset="0"/>
          </a:endParaRPr>
        </a:p>
      </dsp:txBody>
      <dsp:txXfrm>
        <a:off x="0" y="1633148"/>
        <a:ext cx="7315200" cy="1389150"/>
      </dsp:txXfrm>
    </dsp:sp>
    <dsp:sp modelId="{5395A427-A60F-4F4F-969D-04AC2D0CFDEB}">
      <dsp:nvSpPr>
        <dsp:cNvPr id="0" name=""/>
        <dsp:cNvSpPr/>
      </dsp:nvSpPr>
      <dsp:spPr>
        <a:xfrm>
          <a:off x="365760" y="1605868"/>
          <a:ext cx="5120640" cy="558640"/>
        </a:xfrm>
        <a:prstGeom prst="roundRect">
          <a:avLst/>
        </a:prstGeom>
        <a:gradFill rotWithShape="0">
          <a:gsLst>
            <a:gs pos="0">
              <a:schemeClr val="accent3">
                <a:hueOff val="5625132"/>
                <a:satOff val="-8440"/>
                <a:lumOff val="-1373"/>
                <a:alphaOff val="0"/>
                <a:shade val="51000"/>
                <a:satMod val="130000"/>
              </a:schemeClr>
            </a:gs>
            <a:gs pos="80000">
              <a:schemeClr val="accent3">
                <a:hueOff val="5625132"/>
                <a:satOff val="-8440"/>
                <a:lumOff val="-1373"/>
                <a:alphaOff val="0"/>
                <a:shade val="93000"/>
                <a:satMod val="130000"/>
              </a:schemeClr>
            </a:gs>
            <a:gs pos="100000">
              <a:schemeClr val="accent3">
                <a:hueOff val="5625132"/>
                <a:satOff val="-8440"/>
                <a:lumOff val="-1373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93548" tIns="0" rIns="193548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latin typeface="Calibri" pitchFamily="34" charset="0"/>
              <a:cs typeface="Calibri" pitchFamily="34" charset="0"/>
            </a:rPr>
            <a:t>DDL Triggers</a:t>
          </a:r>
          <a:endParaRPr lang="en-US" sz="2000" b="1" kern="1200" dirty="0">
            <a:latin typeface="Calibri" pitchFamily="34" charset="0"/>
            <a:cs typeface="Calibri" pitchFamily="34" charset="0"/>
          </a:endParaRPr>
        </a:p>
      </dsp:txBody>
      <dsp:txXfrm>
        <a:off x="393031" y="1633139"/>
        <a:ext cx="5066098" cy="504098"/>
      </dsp:txXfrm>
    </dsp:sp>
    <dsp:sp modelId="{97F985D8-35BA-410A-8120-F008FF720B1B}">
      <dsp:nvSpPr>
        <dsp:cNvPr id="0" name=""/>
        <dsp:cNvSpPr/>
      </dsp:nvSpPr>
      <dsp:spPr>
        <a:xfrm>
          <a:off x="0" y="3211331"/>
          <a:ext cx="7315200" cy="138915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9525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67741" tIns="749808" rIns="567741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>
              <a:latin typeface="Calibri" pitchFamily="34" charset="0"/>
              <a:cs typeface="Calibri" pitchFamily="34" charset="0"/>
            </a:rPr>
            <a:t>Execute stored procedures when a session is established with a </a:t>
          </a:r>
          <a:r>
            <a:rPr lang="en-US" sz="1800" kern="1200" dirty="0" smtClean="0">
              <a:latin typeface="Courier New" pitchFamily="49" charset="0"/>
              <a:cs typeface="Courier New" pitchFamily="49" charset="0"/>
            </a:rPr>
            <a:t>LOGON</a:t>
          </a:r>
          <a:r>
            <a:rPr lang="en-US" sz="1800" kern="1200" dirty="0" smtClean="0">
              <a:latin typeface="Calibri" pitchFamily="34" charset="0"/>
              <a:cs typeface="Calibri" pitchFamily="34" charset="0"/>
            </a:rPr>
            <a:t> event.</a:t>
          </a:r>
          <a:endParaRPr lang="en-US" sz="1800" kern="1200" dirty="0">
            <a:latin typeface="Calibri" pitchFamily="34" charset="0"/>
            <a:cs typeface="Calibri" pitchFamily="34" charset="0"/>
          </a:endParaRPr>
        </a:p>
      </dsp:txBody>
      <dsp:txXfrm>
        <a:off x="0" y="3211331"/>
        <a:ext cx="7315200" cy="1389150"/>
      </dsp:txXfrm>
    </dsp:sp>
    <dsp:sp modelId="{0900D408-9ABA-4692-8B4E-25FD2FEDE3F7}">
      <dsp:nvSpPr>
        <dsp:cNvPr id="0" name=""/>
        <dsp:cNvSpPr/>
      </dsp:nvSpPr>
      <dsp:spPr>
        <a:xfrm>
          <a:off x="365760" y="3216698"/>
          <a:ext cx="5120640" cy="525993"/>
        </a:xfrm>
        <a:prstGeom prst="roundRect">
          <a:avLst/>
        </a:prstGeom>
        <a:gradFill rotWithShape="0">
          <a:gsLst>
            <a:gs pos="0">
              <a:schemeClr val="accent3">
                <a:hueOff val="11250264"/>
                <a:satOff val="-16880"/>
                <a:lumOff val="-2745"/>
                <a:alphaOff val="0"/>
                <a:shade val="51000"/>
                <a:satMod val="130000"/>
              </a:schemeClr>
            </a:gs>
            <a:gs pos="80000">
              <a:schemeClr val="accent3">
                <a:hueOff val="11250264"/>
                <a:satOff val="-16880"/>
                <a:lumOff val="-2745"/>
                <a:alphaOff val="0"/>
                <a:shade val="93000"/>
                <a:satMod val="130000"/>
              </a:schemeClr>
            </a:gs>
            <a:gs pos="100000">
              <a:schemeClr val="accent3">
                <a:hueOff val="11250264"/>
                <a:satOff val="-16880"/>
                <a:lumOff val="-2745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93548" tIns="0" rIns="193548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latin typeface="Calibri" pitchFamily="34" charset="0"/>
              <a:cs typeface="Calibri" pitchFamily="34" charset="0"/>
            </a:rPr>
            <a:t>Logon Triggers</a:t>
          </a:r>
        </a:p>
      </dsp:txBody>
      <dsp:txXfrm>
        <a:off x="391437" y="3242375"/>
        <a:ext cx="5069286" cy="47463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8B0E50-DECC-4A7E-A46E-113C91AAFE14}">
      <dsp:nvSpPr>
        <dsp:cNvPr id="0" name=""/>
        <dsp:cNvSpPr/>
      </dsp:nvSpPr>
      <dsp:spPr>
        <a:xfrm>
          <a:off x="0" y="13298"/>
          <a:ext cx="7315200" cy="176085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67741" tIns="541528" rIns="567741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>
              <a:latin typeface="Calibri" pitchFamily="34" charset="0"/>
              <a:cs typeface="Calibri" pitchFamily="34" charset="0"/>
            </a:rPr>
            <a:t>Contains copies of records that are modified with the </a:t>
          </a:r>
          <a:r>
            <a:rPr lang="en-US" sz="1800" kern="1200" dirty="0" smtClean="0">
              <a:latin typeface="Courier New" pitchFamily="49" charset="0"/>
              <a:cs typeface="Courier New" pitchFamily="49" charset="0"/>
            </a:rPr>
            <a:t>INSERT</a:t>
          </a:r>
          <a:r>
            <a:rPr lang="en-US" sz="1800" kern="1200" dirty="0" smtClean="0">
              <a:latin typeface="Calibri" pitchFamily="34" charset="0"/>
              <a:cs typeface="Calibri" pitchFamily="34" charset="0"/>
            </a:rPr>
            <a:t> and </a:t>
          </a:r>
          <a:r>
            <a:rPr lang="en-US" sz="1800" kern="1200" dirty="0" smtClean="0">
              <a:latin typeface="Courier New" pitchFamily="49" charset="0"/>
              <a:cs typeface="Courier New" pitchFamily="49" charset="0"/>
            </a:rPr>
            <a:t>UPDATE</a:t>
          </a:r>
          <a:r>
            <a:rPr lang="en-US" sz="1800" kern="1200" dirty="0" smtClean="0">
              <a:latin typeface="Calibri" pitchFamily="34" charset="0"/>
              <a:cs typeface="Calibri" pitchFamily="34" charset="0"/>
            </a:rPr>
            <a:t> operations on the trigger table.</a:t>
          </a:r>
          <a:endParaRPr lang="en-US" sz="1800" kern="1200" dirty="0">
            <a:latin typeface="Calibri" pitchFamily="34" charset="0"/>
            <a:cs typeface="Calibri" pitchFamily="34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>
              <a:latin typeface="Calibri" pitchFamily="34" charset="0"/>
              <a:cs typeface="Calibri" pitchFamily="34" charset="0"/>
            </a:rPr>
            <a:t>The </a:t>
          </a:r>
          <a:r>
            <a:rPr lang="en-US" sz="1800" kern="1200" dirty="0" smtClean="0">
              <a:latin typeface="Courier New" pitchFamily="49" charset="0"/>
              <a:cs typeface="Courier New" pitchFamily="49" charset="0"/>
            </a:rPr>
            <a:t>INSERT</a:t>
          </a:r>
          <a:r>
            <a:rPr lang="en-US" sz="1800" kern="1200" dirty="0" smtClean="0">
              <a:latin typeface="Calibri" pitchFamily="34" charset="0"/>
              <a:cs typeface="Calibri" pitchFamily="34" charset="0"/>
            </a:rPr>
            <a:t> and </a:t>
          </a:r>
          <a:r>
            <a:rPr lang="en-US" sz="1800" kern="1200" dirty="0" smtClean="0">
              <a:latin typeface="Courier New" pitchFamily="49" charset="0"/>
              <a:cs typeface="Courier New" pitchFamily="49" charset="0"/>
            </a:rPr>
            <a:t>UPDATE</a:t>
          </a:r>
          <a:r>
            <a:rPr lang="en-US" sz="1800" kern="1200" dirty="0" smtClean="0">
              <a:latin typeface="Calibri" pitchFamily="34" charset="0"/>
              <a:cs typeface="Calibri" pitchFamily="34" charset="0"/>
            </a:rPr>
            <a:t> operations insert new records into the Inserted and Trigger tables.</a:t>
          </a:r>
          <a:endParaRPr lang="en-US" sz="1800" kern="1200" dirty="0">
            <a:latin typeface="Calibri" pitchFamily="34" charset="0"/>
            <a:cs typeface="Calibri" pitchFamily="34" charset="0"/>
          </a:endParaRPr>
        </a:p>
      </dsp:txBody>
      <dsp:txXfrm>
        <a:off x="0" y="13298"/>
        <a:ext cx="7315200" cy="1760850"/>
      </dsp:txXfrm>
    </dsp:sp>
    <dsp:sp modelId="{D8815EEF-E9C4-475D-A970-0FBE57B256A3}">
      <dsp:nvSpPr>
        <dsp:cNvPr id="0" name=""/>
        <dsp:cNvSpPr/>
      </dsp:nvSpPr>
      <dsp:spPr>
        <a:xfrm>
          <a:off x="365760" y="0"/>
          <a:ext cx="5120640" cy="338084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93548" tIns="0" rIns="193548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latin typeface="Calibri" pitchFamily="34" charset="0"/>
              <a:cs typeface="Calibri" pitchFamily="34" charset="0"/>
            </a:rPr>
            <a:t>Inserted Table</a:t>
          </a:r>
          <a:endParaRPr lang="en-US" sz="2000" b="1" kern="1200" dirty="0">
            <a:latin typeface="Calibri" pitchFamily="34" charset="0"/>
            <a:cs typeface="Calibri" pitchFamily="34" charset="0"/>
          </a:endParaRPr>
        </a:p>
      </dsp:txBody>
      <dsp:txXfrm>
        <a:off x="382264" y="16504"/>
        <a:ext cx="5087632" cy="305076"/>
      </dsp:txXfrm>
    </dsp:sp>
    <dsp:sp modelId="{8DC4B880-6737-41E9-958C-8E33EF46D5F8}">
      <dsp:nvSpPr>
        <dsp:cNvPr id="0" name=""/>
        <dsp:cNvSpPr/>
      </dsp:nvSpPr>
      <dsp:spPr>
        <a:xfrm>
          <a:off x="0" y="1934251"/>
          <a:ext cx="7315200" cy="176085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9525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67741" tIns="541528" rIns="567741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>
              <a:latin typeface="Calibri" pitchFamily="34" charset="0"/>
              <a:cs typeface="Calibri" pitchFamily="34" charset="0"/>
            </a:rPr>
            <a:t>Contains copies of records that are modified with the </a:t>
          </a:r>
          <a:r>
            <a:rPr lang="en-US" sz="1800" kern="1200" dirty="0" smtClean="0">
              <a:latin typeface="Courier New" pitchFamily="49" charset="0"/>
              <a:cs typeface="Courier New" pitchFamily="49" charset="0"/>
            </a:rPr>
            <a:t>DELETE</a:t>
          </a:r>
          <a:r>
            <a:rPr lang="en-US" sz="1800" kern="1200" dirty="0" smtClean="0">
              <a:latin typeface="Calibri" pitchFamily="34" charset="0"/>
              <a:cs typeface="Calibri" pitchFamily="34" charset="0"/>
            </a:rPr>
            <a:t> and </a:t>
          </a:r>
          <a:r>
            <a:rPr lang="en-US" sz="1800" kern="1200" dirty="0" smtClean="0">
              <a:latin typeface="Courier New" pitchFamily="49" charset="0"/>
              <a:cs typeface="Courier New" pitchFamily="49" charset="0"/>
            </a:rPr>
            <a:t>UPDATE</a:t>
          </a:r>
          <a:r>
            <a:rPr lang="en-US" sz="1800" kern="1200" dirty="0" smtClean="0">
              <a:latin typeface="Calibri" pitchFamily="34" charset="0"/>
              <a:cs typeface="Calibri" pitchFamily="34" charset="0"/>
            </a:rPr>
            <a:t> operations on the trigger table.</a:t>
          </a:r>
          <a:endParaRPr lang="en-US" sz="1800" kern="1200" dirty="0">
            <a:latin typeface="Calibri" pitchFamily="34" charset="0"/>
            <a:cs typeface="Calibri" pitchFamily="34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>
              <a:latin typeface="Calibri" pitchFamily="34" charset="0"/>
              <a:cs typeface="Calibri" pitchFamily="34" charset="0"/>
            </a:rPr>
            <a:t>These operations delete the records from the trigger table and insert them in the Deleted table.</a:t>
          </a:r>
          <a:endParaRPr lang="en-US" sz="1800" kern="1200" dirty="0">
            <a:latin typeface="Calibri" pitchFamily="34" charset="0"/>
            <a:cs typeface="Calibri" pitchFamily="34" charset="0"/>
          </a:endParaRPr>
        </a:p>
      </dsp:txBody>
      <dsp:txXfrm>
        <a:off x="0" y="1934251"/>
        <a:ext cx="7315200" cy="1760850"/>
      </dsp:txXfrm>
    </dsp:sp>
    <dsp:sp modelId="{5395A427-A60F-4F4F-969D-04AC2D0CFDEB}">
      <dsp:nvSpPr>
        <dsp:cNvPr id="0" name=""/>
        <dsp:cNvSpPr/>
      </dsp:nvSpPr>
      <dsp:spPr>
        <a:xfrm>
          <a:off x="365760" y="1914548"/>
          <a:ext cx="5120640" cy="403462"/>
        </a:xfrm>
        <a:prstGeom prst="roundRect">
          <a:avLst/>
        </a:prstGeom>
        <a:gradFill rotWithShape="0">
          <a:gsLst>
            <a:gs pos="0">
              <a:schemeClr val="accent3">
                <a:hueOff val="11250264"/>
                <a:satOff val="-16880"/>
                <a:lumOff val="-2745"/>
                <a:alphaOff val="0"/>
                <a:shade val="51000"/>
                <a:satMod val="130000"/>
              </a:schemeClr>
            </a:gs>
            <a:gs pos="80000">
              <a:schemeClr val="accent3">
                <a:hueOff val="11250264"/>
                <a:satOff val="-16880"/>
                <a:lumOff val="-2745"/>
                <a:alphaOff val="0"/>
                <a:shade val="93000"/>
                <a:satMod val="130000"/>
              </a:schemeClr>
            </a:gs>
            <a:gs pos="100000">
              <a:schemeClr val="accent3">
                <a:hueOff val="11250264"/>
                <a:satOff val="-16880"/>
                <a:lumOff val="-2745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93548" tIns="0" rIns="193548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latin typeface="Calibri" pitchFamily="34" charset="0"/>
              <a:cs typeface="Calibri" pitchFamily="34" charset="0"/>
            </a:rPr>
            <a:t>Deleted Table</a:t>
          </a:r>
          <a:endParaRPr lang="en-US" sz="2000" b="1" kern="1200" dirty="0">
            <a:latin typeface="Calibri" pitchFamily="34" charset="0"/>
            <a:cs typeface="Calibri" pitchFamily="34" charset="0"/>
          </a:endParaRPr>
        </a:p>
      </dsp:txBody>
      <dsp:txXfrm>
        <a:off x="385455" y="1934243"/>
        <a:ext cx="5081250" cy="3640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987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70DF8904-1D84-4BB6-AAF3-D34F7B9FEE91}" type="datetime1">
              <a:rPr lang="en-US"/>
              <a:pPr>
                <a:defRPr/>
              </a:pPr>
              <a:t>27/02/2017</a:t>
            </a:fld>
            <a:endParaRPr lang="en-US" dirty="0"/>
          </a:p>
        </p:txBody>
      </p:sp>
      <p:sp>
        <p:nvSpPr>
          <p:cNvPr id="7987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987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2AF2A2C3-5D27-492F-B00E-8D3B8595EC9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5381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90" units="cm"/>
          <inkml:channel name="Y" type="integer" max="768" units="cm"/>
        </inkml:traceFormat>
        <inkml:channelProperties>
          <inkml:channelProperty channel="X" name="resolution" value="77.34628" units="1/cm"/>
          <inkml:channelProperty channel="Y" name="resolution" value="44.13793" units="1/cm"/>
        </inkml:channelProperties>
      </inkml:inkSource>
      <inkml:timestamp xml:id="ts0" timeString="2017-02-27T09:47:03.37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4547 12268,'0'39,"0"1,0-1,0 0,0 0,39-39,-39 39,0 1,0-1,0 0,0 0,0 0,0 1,-39-40,0 0,-1 0,40-40,40 40,-1 0,-39 40,0-1,0 0,0 0,0 0,39-39,-39 40,0-1,39-39,0 0,1 0,-1 0,-39-39,0-1,39 40</inkml:trace>
  <inkml:trace contextRef="#ctx0" brushRef="#br0" timeOffset="3888.8959">3410 14189,'39'0,"0"0,-39 39,40-39,-40 39,0 1,0-1,0 0,0 0,0 0,0 1,0-1,0 0,0 0,-40-39,40 39,0 1,0-1,0 0,0 0,0 0,0 1,40-1,-1 0,0 0,0-39,-39-39,0 0,0 0,-39 39,0 0,39 39,0 0,0 0,0 0,0 0,0 1,0-1,0 0,0 0,0 0,0 1,0-1,0 0,0 0,0 0,0 1,0-1,0 0,0 0,-39-39,39 39,-40-39,1 40,0-40,39 39,-39-39,0 0,-1 0,1 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tiff>
</file>

<file path=ppt/media/image3.jpe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88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A3474123-3793-4D37-AE19-75C97A7D4EB3}" type="datetime1">
              <a:rPr lang="en-US"/>
              <a:pPr>
                <a:defRPr/>
              </a:pPr>
              <a:t>27/02/2017</a:t>
            </a:fld>
            <a:endParaRPr lang="en-US" dirty="0"/>
          </a:p>
        </p:txBody>
      </p:sp>
      <p:sp>
        <p:nvSpPr>
          <p:cNvPr id="1229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885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7885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88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6AE1F710-3F4D-4CB2-B8EF-AD2B0CD3788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550914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13"/>
          <p:cNvSpPr txBox="1">
            <a:spLocks noChangeArrowheads="1"/>
          </p:cNvSpPr>
          <p:nvPr userDrawn="1"/>
        </p:nvSpPr>
        <p:spPr bwMode="auto">
          <a:xfrm>
            <a:off x="1752600" y="3657600"/>
            <a:ext cx="18288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r">
              <a:lnSpc>
                <a:spcPct val="100000"/>
              </a:lnSpc>
              <a:defRPr/>
            </a:pPr>
            <a:r>
              <a:rPr lang="en-US" sz="2800" b="1" dirty="0" smtClean="0">
                <a:latin typeface="Book Antiqua" pitchFamily="18" charset="0"/>
              </a:rPr>
              <a:t>Session: 1</a:t>
            </a:r>
            <a:endParaRPr lang="en-US" sz="2800" b="1" dirty="0">
              <a:latin typeface="Book Antiqua" pitchFamily="18" charset="0"/>
            </a:endParaRPr>
          </a:p>
        </p:txBody>
      </p:sp>
      <p:sp>
        <p:nvSpPr>
          <p:cNvPr id="18" name="Text Box 11"/>
          <p:cNvSpPr txBox="1">
            <a:spLocks noChangeArrowheads="1"/>
          </p:cNvSpPr>
          <p:nvPr userDrawn="1"/>
        </p:nvSpPr>
        <p:spPr bwMode="auto">
          <a:xfrm>
            <a:off x="914400" y="4419600"/>
            <a:ext cx="7315200" cy="7848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  <a:defRPr/>
            </a:pPr>
            <a:r>
              <a:rPr lang="en-US" sz="4500" b="1" i="1" dirty="0" smtClean="0">
                <a:effectLst>
                  <a:reflection blurRad="6350" stA="55000" endA="300" endPos="45500" dir="5400000" sy="-100000" algn="bl" rotWithShape="0"/>
                </a:effectLst>
                <a:latin typeface="Book Antiqua" pitchFamily="18" charset="0"/>
              </a:rPr>
              <a:t>Introduction to the Web</a:t>
            </a:r>
            <a:endParaRPr lang="en-US" sz="4500" b="1" i="1" dirty="0">
              <a:effectLst>
                <a:reflection blurRad="6350" stA="55000" endA="300" endPos="45500" dir="5400000" sy="-100000" algn="bl" rotWithShape="0"/>
              </a:effectLst>
              <a:latin typeface="Book Antiqua" pitchFamily="18" charset="0"/>
            </a:endParaRPr>
          </a:p>
        </p:txBody>
      </p:sp>
      <p:pic>
        <p:nvPicPr>
          <p:cNvPr id="12" name="Picture 11" descr="SQL session page.tif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blipFill>
            <a:blip r:embed="rId3" cstate="print"/>
            <a:tile tx="0" ty="0" sx="100000" sy="100000" flip="none" algn="tl"/>
          </a:blipFill>
        </p:spPr>
      </p:pic>
      <p:sp>
        <p:nvSpPr>
          <p:cNvPr id="13" name="Text Box 13"/>
          <p:cNvSpPr txBox="1">
            <a:spLocks noChangeArrowheads="1"/>
          </p:cNvSpPr>
          <p:nvPr userDrawn="1"/>
        </p:nvSpPr>
        <p:spPr bwMode="auto">
          <a:xfrm>
            <a:off x="2362200" y="2905780"/>
            <a:ext cx="21336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r">
              <a:lnSpc>
                <a:spcPct val="100000"/>
              </a:lnSpc>
              <a:defRPr/>
            </a:pPr>
            <a:r>
              <a:rPr lang="en-US" sz="2800" b="1" dirty="0" smtClean="0">
                <a:solidFill>
                  <a:schemeClr val="bg1"/>
                </a:solidFill>
                <a:latin typeface="Book Antiqua" pitchFamily="18" charset="0"/>
              </a:rPr>
              <a:t>Session: 12</a:t>
            </a:r>
            <a:endParaRPr lang="en-US" sz="2800" b="1" dirty="0">
              <a:solidFill>
                <a:schemeClr val="bg1"/>
              </a:solidFill>
              <a:latin typeface="Book Antiqua" pitchFamily="18" charset="0"/>
            </a:endParaRPr>
          </a:p>
        </p:txBody>
      </p:sp>
      <p:sp>
        <p:nvSpPr>
          <p:cNvPr id="14" name="Text Box 13"/>
          <p:cNvSpPr txBox="1">
            <a:spLocks noChangeArrowheads="1"/>
          </p:cNvSpPr>
          <p:nvPr userDrawn="1"/>
        </p:nvSpPr>
        <p:spPr bwMode="auto">
          <a:xfrm>
            <a:off x="1905000" y="3810000"/>
            <a:ext cx="53340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r">
              <a:lnSpc>
                <a:spcPct val="100000"/>
              </a:lnSpc>
              <a:defRPr/>
            </a:pPr>
            <a:r>
              <a:rPr lang="en-US" sz="2800" b="1" dirty="0" smtClean="0">
                <a:solidFill>
                  <a:schemeClr val="bg1"/>
                </a:solidFill>
                <a:latin typeface="Book Antiqua" pitchFamily="18" charset="0"/>
              </a:rPr>
              <a:t>Triggers</a:t>
            </a:r>
            <a:endParaRPr lang="en-US" sz="2800" b="1" dirty="0">
              <a:solidFill>
                <a:schemeClr val="bg1"/>
              </a:solidFill>
              <a:latin typeface="Book Antiqua" pitchFamily="18" charset="0"/>
            </a:endParaRPr>
          </a:p>
        </p:txBody>
      </p:sp>
      <p:sp>
        <p:nvSpPr>
          <p:cNvPr id="7" name="Text Box 13"/>
          <p:cNvSpPr txBox="1">
            <a:spLocks noChangeArrowheads="1"/>
          </p:cNvSpPr>
          <p:nvPr userDrawn="1"/>
        </p:nvSpPr>
        <p:spPr bwMode="auto">
          <a:xfrm>
            <a:off x="2971800" y="1219200"/>
            <a:ext cx="5410200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  <a:defRPr/>
            </a:pPr>
            <a:r>
              <a:rPr lang="en-US" sz="3600" b="1" dirty="0" smtClean="0">
                <a:solidFill>
                  <a:schemeClr val="bg1"/>
                </a:solidFill>
                <a:latin typeface="Book Antiqua" pitchFamily="18" charset="0"/>
              </a:rPr>
              <a:t>Data Management Using Microsoft SQL Server</a:t>
            </a:r>
            <a:endParaRPr lang="en-US" sz="3600" b="1" dirty="0">
              <a:solidFill>
                <a:schemeClr val="bg1"/>
              </a:solidFill>
              <a:latin typeface="Book Antiqua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Triggers / Session 12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Triggers / Session 12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Triggers / Session 12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Triggers / Session 12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0" y="0"/>
            <a:ext cx="9144000" cy="914400"/>
          </a:xfrm>
          <a:prstGeom prst="rect">
            <a:avLst/>
          </a:prstGeom>
          <a:gradFill>
            <a:gsLst>
              <a:gs pos="0">
                <a:srgbClr val="5E9EFF"/>
              </a:gs>
              <a:gs pos="39999">
                <a:srgbClr val="85C2FF"/>
              </a:gs>
              <a:gs pos="70000">
                <a:srgbClr val="C4D6EB"/>
              </a:gs>
              <a:gs pos="100000">
                <a:srgbClr val="FFEBFA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mtClean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00955DD6-A7F2-49FA-B365-0779B3D9317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mtClean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en-US" dirty="0" smtClean="0"/>
              <a:t>Triggers / Session 12</a:t>
            </a:r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1066800" y="228600"/>
            <a:ext cx="7620000" cy="411162"/>
          </a:xfrm>
          <a:noFill/>
          <a:ln>
            <a:noFill/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txBody>
          <a:bodyPr/>
          <a:lstStyle>
            <a:lvl1pPr algn="l">
              <a:defRPr sz="2800" b="1" i="0" cap="none" spc="0" baseline="0">
                <a:ln w="900" cmpd="sng">
                  <a:solidFill>
                    <a:srgbClr val="C00000">
                      <a:alpha val="55000"/>
                    </a:srgbClr>
                  </a:solidFill>
                  <a:prstDash val="solid"/>
                </a:ln>
                <a:solidFill>
                  <a:srgbClr val="0036A2"/>
                </a:solidFill>
                <a:effectLst>
                  <a:innerShdw blurRad="101600" dist="76200" dir="5400000">
                    <a:schemeClr val="accent1">
                      <a:satMod val="190000"/>
                      <a:tint val="100000"/>
                      <a:alpha val="74000"/>
                    </a:schemeClr>
                  </a:innerShdw>
                </a:effectLst>
                <a:latin typeface="Book Antiqua" pitchFamily="18" charset="0"/>
              </a:defRPr>
            </a:lvl1pPr>
          </a:lstStyle>
          <a:p>
            <a:r>
              <a:rPr lang="en-US" dirty="0" smtClean="0"/>
              <a:t>Click to add title</a:t>
            </a:r>
            <a:endParaRPr lang="en-US" dirty="0"/>
          </a:p>
        </p:txBody>
      </p:sp>
      <p:sp>
        <p:nvSpPr>
          <p:cNvPr id="14" name="Footer Placeholder 4"/>
          <p:cNvSpPr txBox="1">
            <a:spLocks/>
          </p:cNvSpPr>
          <p:nvPr userDrawn="1"/>
        </p:nvSpPr>
        <p:spPr>
          <a:xfrm>
            <a:off x="0" y="6613525"/>
            <a:ext cx="3048000" cy="24447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fontAlgn="base">
              <a:lnSpc>
                <a:spcPct val="70000"/>
              </a:lnSpc>
              <a:spcBef>
                <a:spcPct val="5000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1pPr>
            <a:lvl2pPr marL="457200" algn="l" rtl="0" fontAlgn="base">
              <a:lnSpc>
                <a:spcPct val="70000"/>
              </a:lnSpc>
              <a:spcBef>
                <a:spcPct val="5000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2pPr>
            <a:lvl3pPr marL="914400" algn="l" rtl="0" fontAlgn="base">
              <a:lnSpc>
                <a:spcPct val="70000"/>
              </a:lnSpc>
              <a:spcBef>
                <a:spcPct val="5000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3pPr>
            <a:lvl4pPr marL="1371600" algn="l" rtl="0" fontAlgn="base">
              <a:lnSpc>
                <a:spcPct val="70000"/>
              </a:lnSpc>
              <a:spcBef>
                <a:spcPct val="5000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4pPr>
            <a:lvl5pPr marL="1828800" algn="l" rtl="0" fontAlgn="base">
              <a:lnSpc>
                <a:spcPct val="70000"/>
              </a:lnSpc>
              <a:spcBef>
                <a:spcPct val="5000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t>© </a:t>
            </a:r>
            <a:r>
              <a:rPr kumimoji="0" lang="fr-FR" sz="1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t>Aptech Ltd. </a:t>
            </a:r>
            <a:endParaRPr kumimoji="0" lang="en-US" sz="1200" b="0" i="1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itchFamily="34" charset="0"/>
              <a:ea typeface="+mn-ea"/>
              <a:cs typeface="+mn-cs"/>
            </a:endParaRPr>
          </a:p>
        </p:txBody>
      </p:sp>
      <p:pic>
        <p:nvPicPr>
          <p:cNvPr id="20" name="Picture 19" descr="cylindrical-data_2.png"/>
          <p:cNvPicPr>
            <a:picLocks noChangeAspect="1"/>
          </p:cNvPicPr>
          <p:nvPr userDrawn="1"/>
        </p:nvPicPr>
        <p:blipFill>
          <a:blip r:embed="rId2" cstate="print">
            <a:lum bright="5000" contrast="-6000"/>
          </a:blip>
          <a:stretch>
            <a:fillRect/>
          </a:stretch>
        </p:blipFill>
        <p:spPr>
          <a:xfrm>
            <a:off x="152400" y="0"/>
            <a:ext cx="762000" cy="914400"/>
          </a:xfrm>
          <a:prstGeom prst="rect">
            <a:avLst/>
          </a:prstGeom>
          <a:effectLst>
            <a:outerShdw blurRad="76200" dist="139700" sy="23000" kx="1200000" algn="br" rotWithShape="0">
              <a:prstClr val="black">
                <a:alpha val="20000"/>
              </a:prstClr>
            </a:outerShdw>
          </a:effectLst>
        </p:spPr>
      </p:pic>
      <p:sp>
        <p:nvSpPr>
          <p:cNvPr id="12" name="TextBox 11"/>
          <p:cNvSpPr txBox="1"/>
          <p:nvPr userDrawn="1"/>
        </p:nvSpPr>
        <p:spPr>
          <a:xfrm>
            <a:off x="228600" y="152400"/>
            <a:ext cx="685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200" b="1" i="0" dirty="0" smtClean="0">
                <a:solidFill>
                  <a:schemeClr val="accent3">
                    <a:lumMod val="50000"/>
                  </a:schemeClr>
                </a:solidFill>
                <a:effectLst/>
                <a:latin typeface="Tahoma" pitchFamily="34" charset="0"/>
                <a:ea typeface="Tahoma" pitchFamily="34" charset="0"/>
                <a:cs typeface="Tahoma" pitchFamily="34" charset="0"/>
              </a:rPr>
              <a:t>SQL Server 2012</a:t>
            </a:r>
            <a:endParaRPr lang="en-US" sz="1200" b="1" i="0" dirty="0">
              <a:solidFill>
                <a:schemeClr val="accent3">
                  <a:lumMod val="50000"/>
                </a:schemeClr>
              </a:solidFill>
              <a:effectLst/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Triggers / Session 12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Triggers / Session 12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Triggers / Session 12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Triggers / Session 12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Triggers / Session 12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Triggers / Session 12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Triggers / Session 12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036A2"/>
            </a:gs>
            <a:gs pos="50000">
              <a:schemeClr val="accent3">
                <a:lumMod val="40000"/>
                <a:lumOff val="60000"/>
              </a:schemeClr>
            </a:gs>
            <a:gs pos="100000">
              <a:schemeClr val="tx2">
                <a:lumMod val="20000"/>
                <a:lumOff val="80000"/>
              </a:schemeClr>
            </a:gs>
          </a:gsLst>
          <a:lin ang="48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914400"/>
          </a:xfrm>
          <a:prstGeom prst="rect">
            <a:avLst/>
          </a:prstGeom>
          <a:gradFill>
            <a:gsLst>
              <a:gs pos="0">
                <a:srgbClr val="5E9EFF"/>
              </a:gs>
              <a:gs pos="39999">
                <a:srgbClr val="85C2FF"/>
              </a:gs>
              <a:gs pos="70000">
                <a:srgbClr val="C4D6EB"/>
              </a:gs>
              <a:gs pos="100000">
                <a:srgbClr val="FFEBFA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 descr="cylindrical-data_2.png"/>
          <p:cNvPicPr>
            <a:picLocks noChangeAspect="1"/>
          </p:cNvPicPr>
          <p:nvPr userDrawn="1"/>
        </p:nvPicPr>
        <p:blipFill>
          <a:blip r:embed="rId4" cstate="print">
            <a:lum bright="5000" contrast="-6000"/>
          </a:blip>
          <a:stretch>
            <a:fillRect/>
          </a:stretch>
        </p:blipFill>
        <p:spPr>
          <a:xfrm>
            <a:off x="152400" y="0"/>
            <a:ext cx="762000" cy="914400"/>
          </a:xfrm>
          <a:prstGeom prst="rect">
            <a:avLst/>
          </a:prstGeom>
          <a:effectLst>
            <a:outerShdw blurRad="76200" dist="139700" sy="23000" kx="1200000" algn="br" rotWithShape="0">
              <a:prstClr val="black">
                <a:alpha val="20000"/>
              </a:prstClr>
            </a:outerShdw>
          </a:effectLst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28600" y="350838"/>
            <a:ext cx="8229600" cy="411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04800" y="1219200"/>
            <a:ext cx="8610600" cy="525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86000" y="6613525"/>
            <a:ext cx="6019800" cy="16827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 smtClean="0">
                <a:solidFill>
                  <a:schemeClr val="tx1"/>
                </a:solidFill>
                <a:latin typeface="Calibri" pitchFamily="34" charset="0"/>
              </a:defRPr>
            </a:lvl1pPr>
          </a:lstStyle>
          <a:p>
            <a:pPr>
              <a:defRPr/>
            </a:pPr>
            <a:r>
              <a:rPr lang="en-US" dirty="0" smtClean="0"/>
              <a:t>Triggers / Session 12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53400" y="6613525"/>
            <a:ext cx="776288" cy="16827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solidFill>
                  <a:schemeClr val="bg1"/>
                </a:solidFill>
                <a:latin typeface="Calibri" pitchFamily="34" charset="0"/>
              </a:defRPr>
            </a:lvl1pPr>
          </a:lstStyle>
          <a:p>
            <a:pPr>
              <a:defRPr/>
            </a:pPr>
            <a:fld id="{FDB8DBC7-0BCB-4E12-A641-EF030C31DE2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228600" y="152400"/>
            <a:ext cx="685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200" b="1" i="0" dirty="0" smtClean="0">
                <a:solidFill>
                  <a:schemeClr val="accent3">
                    <a:lumMod val="50000"/>
                  </a:schemeClr>
                </a:solidFill>
                <a:effectLst/>
                <a:latin typeface="Tahoma" pitchFamily="34" charset="0"/>
                <a:ea typeface="Tahoma" pitchFamily="34" charset="0"/>
                <a:cs typeface="Tahoma" pitchFamily="34" charset="0"/>
              </a:rPr>
              <a:t>SQL Server 2012</a:t>
            </a:r>
            <a:endParaRPr lang="en-US" sz="1200" b="1" i="0" dirty="0">
              <a:solidFill>
                <a:schemeClr val="accent3">
                  <a:lumMod val="50000"/>
                </a:schemeClr>
              </a:solidFill>
              <a:effectLst/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7" r:id="rId1"/>
    <p:sldLayoutId id="2147483798" r:id="rId2"/>
  </p:sldLayoutIdLst>
  <p:timing>
    <p:tnLst>
      <p:par>
        <p:cTn id="1" dur="indefinite" restart="never" nodeType="tmRoot"/>
      </p:par>
    </p:tnLst>
  </p:timing>
  <p:hf hdr="0" dt="0"/>
  <p:txStyles>
    <p:titleStyle>
      <a:lvl1pPr algn="r" rtl="0" eaLnBrk="0" fontAlgn="base" hangingPunct="0">
        <a:spcBef>
          <a:spcPct val="0"/>
        </a:spcBef>
        <a:spcAft>
          <a:spcPct val="0"/>
        </a:spcAft>
        <a:defRPr lang="en-US" sz="3200" b="1" i="0" kern="1200" cap="none" spc="0" baseline="0" dirty="0" smtClean="0">
          <a:ln w="900" cmpd="sng">
            <a:solidFill>
              <a:srgbClr val="C00000">
                <a:alpha val="55000"/>
              </a:srgbClr>
            </a:solidFill>
            <a:prstDash val="solid"/>
          </a:ln>
          <a:solidFill>
            <a:srgbClr val="0036A2"/>
          </a:solidFill>
          <a:effectLst>
            <a:innerShdw blurRad="101600" dist="76200" dir="5400000">
              <a:schemeClr val="accent1">
                <a:satMod val="190000"/>
                <a:tint val="100000"/>
                <a:alpha val="74000"/>
              </a:schemeClr>
            </a:innerShdw>
          </a:effectLst>
          <a:latin typeface="Book Antiqua" pitchFamily="18" charset="0"/>
          <a:ea typeface="+mj-ea"/>
          <a:cs typeface="+mj-cs"/>
        </a:defRPr>
      </a:lvl1pPr>
      <a:lvl2pPr algn="r" rtl="0" eaLnBrk="0" fontAlgn="base" hangingPunct="0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Arial" charset="0"/>
        </a:defRPr>
      </a:lvl2pPr>
      <a:lvl3pPr algn="r" rtl="0" eaLnBrk="0" fontAlgn="base" hangingPunct="0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Arial" charset="0"/>
        </a:defRPr>
      </a:lvl3pPr>
      <a:lvl4pPr algn="r" rtl="0" eaLnBrk="0" fontAlgn="base" hangingPunct="0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Arial" charset="0"/>
        </a:defRPr>
      </a:lvl4pPr>
      <a:lvl5pPr algn="r" rtl="0" eaLnBrk="0" fontAlgn="base" hangingPunct="0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Arial" charset="0"/>
        </a:defRPr>
      </a:lvl5pPr>
      <a:lvl6pPr marL="457200" algn="r" rtl="0" fontAlgn="base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Calibri" pitchFamily="34" charset="0"/>
        </a:defRPr>
      </a:lvl6pPr>
      <a:lvl7pPr marL="914400" algn="r" rtl="0" fontAlgn="base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Calibri" pitchFamily="34" charset="0"/>
        </a:defRPr>
      </a:lvl7pPr>
      <a:lvl8pPr marL="1371600" algn="r" rtl="0" fontAlgn="base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Calibri" pitchFamily="34" charset="0"/>
        </a:defRPr>
      </a:lvl8pPr>
      <a:lvl9pPr marL="1828800" algn="r" rtl="0" fontAlgn="base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004E4C"/>
        </a:buClr>
        <a:buSzPct val="50000"/>
        <a:buFont typeface="Wingdings" pitchFamily="2" charset="2"/>
        <a:buChar char="u"/>
        <a:defRPr sz="2800" kern="1200">
          <a:solidFill>
            <a:schemeClr val="tx1"/>
          </a:solidFill>
          <a:latin typeface="Calibri" pitchFamily="34" charset="0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006666"/>
        </a:buClr>
        <a:buSzPct val="50000"/>
        <a:buFont typeface="Wingdings 2" pitchFamily="18" charset="2"/>
        <a:buChar char="²"/>
        <a:defRPr sz="2400" kern="1200">
          <a:solidFill>
            <a:schemeClr val="tx1"/>
          </a:solidFill>
          <a:latin typeface="Calibri" pitchFamily="34" charset="0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006666"/>
        </a:buClr>
        <a:buSzPct val="40000"/>
        <a:buFont typeface="Wingdings 2" pitchFamily="18" charset="2"/>
        <a:buChar char="³"/>
        <a:defRPr sz="2000" kern="1200">
          <a:solidFill>
            <a:schemeClr val="tx1"/>
          </a:solidFill>
          <a:latin typeface="Calibri" pitchFamily="34" charset="0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800" kern="1200">
          <a:solidFill>
            <a:schemeClr val="tx1"/>
          </a:solidFill>
          <a:latin typeface="Calibri" pitchFamily="34" charset="0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800" kern="1200">
          <a:solidFill>
            <a:schemeClr val="tx1"/>
          </a:solidFill>
          <a:latin typeface="Calibri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rgbClr val="0036A2"/>
            </a:gs>
            <a:gs pos="50000">
              <a:schemeClr val="accent3">
                <a:lumMod val="40000"/>
                <a:lumOff val="60000"/>
              </a:schemeClr>
            </a:gs>
            <a:gs pos="100000">
              <a:schemeClr val="tx2">
                <a:lumMod val="20000"/>
                <a:lumOff val="80000"/>
              </a:schemeClr>
            </a:gs>
          </a:gsLst>
          <a:lin ang="48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Triggers / Session 12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F0C83D-1ABF-4589-8D1C-B9232FED1B7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  <p:sldLayoutId id="2147483806" r:id="rId7"/>
    <p:sldLayoutId id="2147483807" r:id="rId8"/>
    <p:sldLayoutId id="2147483808" r:id="rId9"/>
    <p:sldLayoutId id="2147483809" r:id="rId10"/>
    <p:sldLayoutId id="2147483810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Triggers / Session 12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smtClean="0"/>
              <a:t>Insert Triggers </a:t>
            </a:r>
            <a:r>
              <a:rPr lang="en-US" dirty="0" smtClean="0"/>
              <a:t>1-4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381000" y="1295400"/>
            <a:ext cx="8153400" cy="838200"/>
            <a:chOff x="0" y="21039"/>
            <a:chExt cx="6096000" cy="1067040"/>
          </a:xfrm>
          <a:scene3d>
            <a:camera prst="orthographicFront"/>
            <a:lightRig rig="flat" dir="t"/>
          </a:scene3d>
        </p:grpSpPr>
        <p:sp>
          <p:nvSpPr>
            <p:cNvPr id="6" name="Rounded Rectangle 5"/>
            <p:cNvSpPr/>
            <p:nvPr/>
          </p:nvSpPr>
          <p:spPr>
            <a:xfrm>
              <a:off x="0" y="21039"/>
              <a:ext cx="6096000" cy="106704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Rounded Rectangle 4"/>
            <p:cNvSpPr/>
            <p:nvPr/>
          </p:nvSpPr>
          <p:spPr>
            <a:xfrm>
              <a:off x="52089" y="73128"/>
              <a:ext cx="5991822" cy="96286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Are executed when a new record is inserted in a table.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8" name="Group 19"/>
          <p:cNvGrpSpPr/>
          <p:nvPr/>
        </p:nvGrpSpPr>
        <p:grpSpPr>
          <a:xfrm>
            <a:off x="381000" y="2286000"/>
            <a:ext cx="8153400" cy="762000"/>
            <a:chOff x="381000" y="2286000"/>
            <a:chExt cx="8153400" cy="762000"/>
          </a:xfrm>
        </p:grpSpPr>
        <p:grpSp>
          <p:nvGrpSpPr>
            <p:cNvPr id="9" name="Group 21"/>
            <p:cNvGrpSpPr/>
            <p:nvPr/>
          </p:nvGrpSpPr>
          <p:grpSpPr>
            <a:xfrm>
              <a:off x="381000" y="2286000"/>
              <a:ext cx="8153400" cy="762000"/>
              <a:chOff x="381000" y="2286000"/>
              <a:chExt cx="8153400" cy="762000"/>
            </a:xfrm>
          </p:grpSpPr>
          <p:sp>
            <p:nvSpPr>
              <p:cNvPr id="16" name="Rounded Rectangle 15"/>
              <p:cNvSpPr/>
              <p:nvPr/>
            </p:nvSpPr>
            <p:spPr>
              <a:xfrm>
                <a:off x="381000" y="2286000"/>
                <a:ext cx="8153400" cy="762000"/>
              </a:xfrm>
              <a:prstGeom prst="roundRect">
                <a:avLst/>
              </a:prstGeom>
              <a:scene3d>
                <a:camera prst="orthographicFront"/>
                <a:lightRig rig="flat" dir="t"/>
              </a:scene3d>
              <a:sp3d prstMaterial="plastic">
                <a:bevelT w="120900" h="88900"/>
                <a:bevelB w="88900" h="31750" prst="angle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3">
                  <a:shade val="50000"/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3">
                  <a:shade val="5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7" name="Rounded Rectangle 4"/>
              <p:cNvSpPr/>
              <p:nvPr/>
            </p:nvSpPr>
            <p:spPr>
              <a:xfrm>
                <a:off x="442113" y="2323198"/>
                <a:ext cx="8031174" cy="687604"/>
              </a:xfrm>
              <a:prstGeom prst="rect">
                <a:avLst/>
              </a:prstGeom>
              <a:scene3d>
                <a:camera prst="orthographicFront"/>
                <a:lightRig rig="flat" dir="t"/>
              </a:scene3d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52400" tIns="152400" rIns="152400" bIns="152400" numCol="1" spcCol="1270" anchor="ctr" anchorCtr="0">
                <a:noAutofit/>
              </a:bodyPr>
              <a:lstStyle/>
              <a:p>
                <a:pPr lvl="0" algn="l" defTabSz="17780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US" sz="4000" kern="1200" dirty="0"/>
              </a:p>
            </p:txBody>
          </p:sp>
        </p:grpSp>
        <p:sp>
          <p:nvSpPr>
            <p:cNvPr id="21" name="Rounded Rectangle 4"/>
            <p:cNvSpPr/>
            <p:nvPr/>
          </p:nvSpPr>
          <p:spPr>
            <a:xfrm>
              <a:off x="457200" y="2286000"/>
              <a:ext cx="8014062" cy="756364"/>
            </a:xfrm>
            <a:prstGeom prst="rect">
              <a:avLst/>
            </a:prstGeom>
            <a:scene3d>
              <a:camera prst="orthographicFront"/>
              <a:lightRig rig="flat" dir="t"/>
            </a:scene3d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Ensure that the value being entered conforms to the constraints defined on that table.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10" name="Group 21"/>
          <p:cNvGrpSpPr/>
          <p:nvPr/>
        </p:nvGrpSpPr>
        <p:grpSpPr>
          <a:xfrm>
            <a:off x="381000" y="3276600"/>
            <a:ext cx="8153400" cy="838200"/>
            <a:chOff x="0" y="1614759"/>
            <a:chExt cx="6096000" cy="1141920"/>
          </a:xfrm>
          <a:scene3d>
            <a:camera prst="orthographicFront"/>
            <a:lightRig rig="flat" dir="t"/>
          </a:scene3d>
        </p:grpSpPr>
        <p:sp>
          <p:nvSpPr>
            <p:cNvPr id="23" name="Rounded Rectangle 22"/>
            <p:cNvSpPr/>
            <p:nvPr/>
          </p:nvSpPr>
          <p:spPr>
            <a:xfrm>
              <a:off x="0" y="1614759"/>
              <a:ext cx="6096000" cy="114192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effectRef>
            <a:fontRef idx="minor">
              <a:schemeClr val="lt1"/>
            </a:fontRef>
          </p:style>
        </p:sp>
        <p:sp>
          <p:nvSpPr>
            <p:cNvPr id="24" name="Rounded Rectangle 4"/>
            <p:cNvSpPr/>
            <p:nvPr/>
          </p:nvSpPr>
          <p:spPr>
            <a:xfrm>
              <a:off x="55744" y="1670503"/>
              <a:ext cx="5984512" cy="103043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Save a copy of that record in the Inserted table and checks whether the new value in the Inserted table conforms to the specified constraints.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11" name="Group 21"/>
          <p:cNvGrpSpPr/>
          <p:nvPr/>
        </p:nvGrpSpPr>
        <p:grpSpPr>
          <a:xfrm>
            <a:off x="381000" y="4267200"/>
            <a:ext cx="8153400" cy="762000"/>
            <a:chOff x="381000" y="2286000"/>
            <a:chExt cx="8153400" cy="762000"/>
          </a:xfrm>
        </p:grpSpPr>
        <p:grpSp>
          <p:nvGrpSpPr>
            <p:cNvPr id="12" name="Group 21"/>
            <p:cNvGrpSpPr/>
            <p:nvPr/>
          </p:nvGrpSpPr>
          <p:grpSpPr>
            <a:xfrm>
              <a:off x="381000" y="2286000"/>
              <a:ext cx="8153400" cy="762000"/>
              <a:chOff x="381000" y="2286000"/>
              <a:chExt cx="8153400" cy="762000"/>
            </a:xfrm>
          </p:grpSpPr>
          <p:sp>
            <p:nvSpPr>
              <p:cNvPr id="27" name="Rounded Rectangle 26"/>
              <p:cNvSpPr/>
              <p:nvPr/>
            </p:nvSpPr>
            <p:spPr>
              <a:xfrm>
                <a:off x="381000" y="2286000"/>
                <a:ext cx="8153400" cy="762000"/>
              </a:xfrm>
              <a:prstGeom prst="roundRect">
                <a:avLst/>
              </a:prstGeom>
              <a:scene3d>
                <a:camera prst="orthographicFront"/>
                <a:lightRig rig="flat" dir="t"/>
              </a:scene3d>
              <a:sp3d prstMaterial="plastic">
                <a:bevelT w="120900" h="88900"/>
                <a:bevelB w="88900" h="31750" prst="angle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3">
                  <a:shade val="50000"/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3">
                  <a:shade val="5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28" name="Rounded Rectangle 4"/>
              <p:cNvSpPr/>
              <p:nvPr/>
            </p:nvSpPr>
            <p:spPr>
              <a:xfrm>
                <a:off x="442113" y="2323198"/>
                <a:ext cx="8031174" cy="687604"/>
              </a:xfrm>
              <a:prstGeom prst="rect">
                <a:avLst/>
              </a:prstGeom>
              <a:scene3d>
                <a:camera prst="orthographicFront"/>
                <a:lightRig rig="flat" dir="t"/>
              </a:scene3d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52400" tIns="152400" rIns="152400" bIns="152400" numCol="1" spcCol="1270" anchor="ctr" anchorCtr="0">
                <a:noAutofit/>
              </a:bodyPr>
              <a:lstStyle/>
              <a:p>
                <a:pPr lvl="0" algn="l" defTabSz="17780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US" sz="4000" kern="1200" dirty="0"/>
              </a:p>
            </p:txBody>
          </p:sp>
        </p:grpSp>
        <p:sp>
          <p:nvSpPr>
            <p:cNvPr id="26" name="Rounded Rectangle 4"/>
            <p:cNvSpPr/>
            <p:nvPr/>
          </p:nvSpPr>
          <p:spPr>
            <a:xfrm>
              <a:off x="457200" y="2286000"/>
              <a:ext cx="8014062" cy="756364"/>
            </a:xfrm>
            <a:prstGeom prst="rect">
              <a:avLst/>
            </a:prstGeom>
            <a:scene3d>
              <a:camera prst="orthographicFront"/>
              <a:lightRig rig="flat" dir="t"/>
            </a:scene3d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Insert the row in the trigger table if the record is valid otherwise, it displays an error message.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13" name="Group 21"/>
          <p:cNvGrpSpPr/>
          <p:nvPr/>
        </p:nvGrpSpPr>
        <p:grpSpPr>
          <a:xfrm>
            <a:off x="381000" y="5181600"/>
            <a:ext cx="8153400" cy="838200"/>
            <a:chOff x="0" y="1614759"/>
            <a:chExt cx="6096000" cy="1141920"/>
          </a:xfrm>
          <a:scene3d>
            <a:camera prst="orthographicFront"/>
            <a:lightRig rig="flat" dir="t"/>
          </a:scene3d>
        </p:grpSpPr>
        <p:sp>
          <p:nvSpPr>
            <p:cNvPr id="30" name="Rounded Rectangle 29"/>
            <p:cNvSpPr/>
            <p:nvPr/>
          </p:nvSpPr>
          <p:spPr>
            <a:xfrm>
              <a:off x="0" y="1614759"/>
              <a:ext cx="6096000" cy="114192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effectRef>
            <a:fontRef idx="minor">
              <a:schemeClr val="lt1"/>
            </a:fontRef>
          </p:style>
        </p:sp>
        <p:sp>
          <p:nvSpPr>
            <p:cNvPr id="31" name="Rounded Rectangle 4"/>
            <p:cNvSpPr/>
            <p:nvPr/>
          </p:nvSpPr>
          <p:spPr>
            <a:xfrm>
              <a:off x="55744" y="1670503"/>
              <a:ext cx="5984512" cy="103043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Are created using the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INSERT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keyword in the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CREATE TRIGGER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and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ALTER TRIGGER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statements.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Triggers / Session 12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smtClean="0"/>
              <a:t>Insert Triggers 2-4</a:t>
            </a:r>
            <a:endParaRPr lang="en-US" sz="2400" dirty="0"/>
          </a:p>
        </p:txBody>
      </p:sp>
      <p:sp>
        <p:nvSpPr>
          <p:cNvPr id="16" name="TextBox 15"/>
          <p:cNvSpPr txBox="1"/>
          <p:nvPr/>
        </p:nvSpPr>
        <p:spPr>
          <a:xfrm>
            <a:off x="381000" y="1673423"/>
            <a:ext cx="8153400" cy="138499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CREATE TRIGGER [schema_name.] trigger_name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ON [schema_name.] table_name [WITH ENCRYPTION]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{FOR INSERT} AS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[IF UPDATE (column_name)...]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[{AND | OR} UPDATE (column_name)...]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&lt;sql_statements&gt;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533400" y="1066800"/>
            <a:ext cx="1524000" cy="457200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 smtClean="0"/>
              <a:t>Syntax:</a:t>
            </a:r>
            <a:endParaRPr lang="en-US" sz="2000" b="1" dirty="0"/>
          </a:p>
        </p:txBody>
      </p:sp>
      <p:sp>
        <p:nvSpPr>
          <p:cNvPr id="12" name="Rectangle 11"/>
          <p:cNvSpPr/>
          <p:nvPr/>
        </p:nvSpPr>
        <p:spPr>
          <a:xfrm>
            <a:off x="533400" y="3340554"/>
            <a:ext cx="8382000" cy="25268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smtClean="0">
                <a:latin typeface="Calibri" pitchFamily="34" charset="0"/>
                <a:cs typeface="Calibri" pitchFamily="34" charset="0"/>
              </a:rPr>
              <a:t>where,</a:t>
            </a:r>
          </a:p>
          <a:p>
            <a:pPr lvl="1"/>
            <a:r>
              <a:rPr lang="en-US" sz="1600" dirty="0" smtClean="0">
                <a:cs typeface="Courier New" pitchFamily="49" charset="0"/>
              </a:rPr>
              <a:t>schema_name</a:t>
            </a:r>
            <a:r>
              <a:rPr lang="en-US" sz="1600" dirty="0" smtClean="0">
                <a:latin typeface="Calibri" pitchFamily="34" charset="0"/>
                <a:cs typeface="Calibri" pitchFamily="34" charset="0"/>
              </a:rPr>
              <a:t>: specifies the name of the schema to which the table/trigger belongs.</a:t>
            </a:r>
          </a:p>
          <a:p>
            <a:pPr lvl="1"/>
            <a:r>
              <a:rPr lang="en-US" sz="1600" dirty="0" smtClean="0">
                <a:cs typeface="Courier New" pitchFamily="49" charset="0"/>
              </a:rPr>
              <a:t>trigger_name</a:t>
            </a:r>
            <a:r>
              <a:rPr lang="en-US" sz="1600" dirty="0" smtClean="0">
                <a:latin typeface="Calibri" pitchFamily="34" charset="0"/>
                <a:cs typeface="Calibri" pitchFamily="34" charset="0"/>
              </a:rPr>
              <a:t>: specifies the name of the trigger.</a:t>
            </a:r>
          </a:p>
          <a:p>
            <a:pPr lvl="1"/>
            <a:r>
              <a:rPr lang="en-US" sz="1600" dirty="0" smtClean="0">
                <a:cs typeface="Courier New" pitchFamily="49" charset="0"/>
              </a:rPr>
              <a:t>table_name</a:t>
            </a:r>
            <a:r>
              <a:rPr lang="en-US" sz="1600" dirty="0" smtClean="0">
                <a:latin typeface="Calibri" pitchFamily="34" charset="0"/>
                <a:cs typeface="Calibri" pitchFamily="34" charset="0"/>
              </a:rPr>
              <a:t>: specifies the table on which the DML trigger is created.</a:t>
            </a:r>
          </a:p>
          <a:p>
            <a:pPr lvl="1"/>
            <a:r>
              <a:rPr lang="en-US" sz="1600" dirty="0" smtClean="0">
                <a:cs typeface="Courier New" pitchFamily="49" charset="0"/>
              </a:rPr>
              <a:t>WITH ENCRYPTION</a:t>
            </a:r>
            <a:r>
              <a:rPr lang="en-US" sz="1600" dirty="0" smtClean="0">
                <a:latin typeface="Calibri" pitchFamily="34" charset="0"/>
                <a:cs typeface="Calibri" pitchFamily="34" charset="0"/>
              </a:rPr>
              <a:t>: encrypts the text of the </a:t>
            </a:r>
            <a:r>
              <a:rPr lang="en-US" sz="1600" dirty="0" smtClean="0">
                <a:cs typeface="Courier New" pitchFamily="49" charset="0"/>
              </a:rPr>
              <a:t>CREATE TRIGGER</a:t>
            </a:r>
            <a:r>
              <a:rPr lang="en-US" sz="1600" dirty="0" smtClean="0">
                <a:latin typeface="Calibri" pitchFamily="34" charset="0"/>
                <a:cs typeface="Calibri" pitchFamily="34" charset="0"/>
              </a:rPr>
              <a:t> statement.</a:t>
            </a:r>
          </a:p>
          <a:p>
            <a:pPr lvl="1"/>
            <a:r>
              <a:rPr lang="en-US" sz="1600" dirty="0" smtClean="0">
                <a:cs typeface="Courier New" pitchFamily="49" charset="0"/>
              </a:rPr>
              <a:t>FOR</a:t>
            </a:r>
            <a:r>
              <a:rPr lang="en-US" sz="1600" dirty="0" smtClean="0">
                <a:latin typeface="Calibri" pitchFamily="34" charset="0"/>
                <a:cs typeface="Calibri" pitchFamily="34" charset="0"/>
              </a:rPr>
              <a:t>: specifies that the DML trigger executes after the modification operations are complete.</a:t>
            </a:r>
          </a:p>
          <a:p>
            <a:pPr lvl="1"/>
            <a:r>
              <a:rPr lang="en-US" sz="1600" dirty="0" smtClean="0">
                <a:cs typeface="Courier New" pitchFamily="49" charset="0"/>
              </a:rPr>
              <a:t>INSERT</a:t>
            </a:r>
            <a:r>
              <a:rPr lang="en-US" sz="1600" dirty="0" smtClean="0">
                <a:latin typeface="Calibri" pitchFamily="34" charset="0"/>
                <a:cs typeface="Calibri" pitchFamily="34" charset="0"/>
              </a:rPr>
              <a:t>: specifies that this DML trigger will be invoked by insert operations.</a:t>
            </a:r>
          </a:p>
          <a:p>
            <a:pPr lvl="1"/>
            <a:r>
              <a:rPr lang="en-US" sz="1600" dirty="0" smtClean="0">
                <a:cs typeface="Courier New" pitchFamily="49" charset="0"/>
              </a:rPr>
              <a:t>UPDATE</a:t>
            </a:r>
            <a:r>
              <a:rPr lang="en-US" sz="1600" dirty="0" smtClean="0">
                <a:latin typeface="Calibri" pitchFamily="34" charset="0"/>
                <a:cs typeface="Calibri" pitchFamily="34" charset="0"/>
              </a:rPr>
              <a:t>: Returns a Boolean value that indicates whether an </a:t>
            </a:r>
            <a:r>
              <a:rPr lang="en-US" sz="1600" dirty="0" smtClean="0">
                <a:cs typeface="Courier New" pitchFamily="49" charset="0"/>
              </a:rPr>
              <a:t>INSERT</a:t>
            </a:r>
            <a:r>
              <a:rPr lang="en-US" sz="1600" dirty="0" smtClean="0">
                <a:latin typeface="Calibri" pitchFamily="34" charset="0"/>
                <a:cs typeface="Calibri" pitchFamily="34" charset="0"/>
              </a:rPr>
              <a:t> or </a:t>
            </a:r>
            <a:r>
              <a:rPr lang="en-US" sz="1600" dirty="0" smtClean="0">
                <a:cs typeface="Courier New" pitchFamily="49" charset="0"/>
              </a:rPr>
              <a:t>UPDATE</a:t>
            </a:r>
            <a:r>
              <a:rPr lang="en-US" sz="1600" dirty="0" smtClean="0">
                <a:latin typeface="Calibri" pitchFamily="34" charset="0"/>
                <a:cs typeface="Calibri" pitchFamily="34" charset="0"/>
              </a:rPr>
              <a:t> attempt was made on a specified column.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Triggers / Session 12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Insert Triggers 3-4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762000" y="1143000"/>
            <a:ext cx="8382000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sz="1600" dirty="0" smtClean="0">
                <a:cs typeface="Courier New" pitchFamily="49" charset="0"/>
              </a:rPr>
              <a:t>column_name</a:t>
            </a:r>
            <a:r>
              <a:rPr lang="en-US" sz="1600" dirty="0" smtClean="0">
                <a:latin typeface="Calibri" pitchFamily="34" charset="0"/>
                <a:cs typeface="Calibri" pitchFamily="34" charset="0"/>
              </a:rPr>
              <a:t>: Is the name of the column to test for the </a:t>
            </a:r>
            <a:r>
              <a:rPr lang="en-US" sz="1600" dirty="0" smtClean="0">
                <a:cs typeface="Courier New" pitchFamily="49" charset="0"/>
              </a:rPr>
              <a:t>UPDATE</a:t>
            </a:r>
            <a:r>
              <a:rPr lang="en-US" sz="1600" dirty="0" smtClean="0">
                <a:latin typeface="Calibri" pitchFamily="34" charset="0"/>
                <a:cs typeface="Calibri" pitchFamily="34" charset="0"/>
              </a:rPr>
              <a:t> action.</a:t>
            </a:r>
          </a:p>
          <a:p>
            <a:pPr lvl="1"/>
            <a:r>
              <a:rPr lang="en-US" sz="1600" dirty="0" smtClean="0">
                <a:cs typeface="Courier New" pitchFamily="49" charset="0"/>
              </a:rPr>
              <a:t>AND</a:t>
            </a:r>
            <a:r>
              <a:rPr lang="en-US" sz="1600" dirty="0" smtClean="0">
                <a:latin typeface="Calibri" pitchFamily="34" charset="0"/>
                <a:cs typeface="Calibri" pitchFamily="34" charset="0"/>
              </a:rPr>
              <a:t>: Combines two Boolean expressions and returns TRUE when both expressions are TRUE.</a:t>
            </a:r>
          </a:p>
          <a:p>
            <a:pPr lvl="1"/>
            <a:r>
              <a:rPr lang="en-US" sz="1600" dirty="0" smtClean="0">
                <a:cs typeface="Courier New" pitchFamily="49" charset="0"/>
              </a:rPr>
              <a:t>OR</a:t>
            </a:r>
            <a:r>
              <a:rPr lang="en-US" sz="1600" dirty="0" smtClean="0">
                <a:latin typeface="Calibri" pitchFamily="34" charset="0"/>
                <a:cs typeface="Calibri" pitchFamily="34" charset="0"/>
              </a:rPr>
              <a:t>: Combines two Boolean expressions and returns </a:t>
            </a:r>
            <a:r>
              <a:rPr lang="en-US" sz="1600" dirty="0" smtClean="0">
                <a:latin typeface="Calibri" pitchFamily="34" charset="0"/>
                <a:cs typeface="Courier New" pitchFamily="49" charset="0"/>
              </a:rPr>
              <a:t>TRU</a:t>
            </a:r>
            <a:r>
              <a:rPr lang="en-US" sz="1600" dirty="0" smtClean="0">
                <a:latin typeface="Calibri" pitchFamily="34" charset="0"/>
                <a:cs typeface="Calibri" pitchFamily="34" charset="0"/>
              </a:rPr>
              <a:t>E if at least one expression is TRUE.</a:t>
            </a:r>
          </a:p>
          <a:p>
            <a:pPr lvl="1"/>
            <a:r>
              <a:rPr lang="en-US" sz="1600" dirty="0" smtClean="0">
                <a:cs typeface="Courier New" pitchFamily="49" charset="0"/>
              </a:rPr>
              <a:t>sql_statement</a:t>
            </a:r>
            <a:r>
              <a:rPr lang="en-US" sz="1600" dirty="0" smtClean="0">
                <a:latin typeface="Calibri" pitchFamily="34" charset="0"/>
                <a:cs typeface="Calibri" pitchFamily="34" charset="0"/>
              </a:rPr>
              <a:t>: specifies the SQL statements that are executed in the DML trigger.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81000" y="2590800"/>
            <a:ext cx="8153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code snippet shows how to create an </a:t>
            </a:r>
            <a:r>
              <a:rPr lang="en-US" sz="1800" dirty="0" smtClean="0">
                <a:cs typeface="Courier New" pitchFamily="49" charset="0"/>
              </a:rPr>
              <a:t>INSERT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trigger on a table named </a:t>
            </a:r>
            <a:r>
              <a:rPr lang="en-US" sz="1800" b="1" dirty="0" smtClean="0">
                <a:cs typeface="Courier New" pitchFamily="49" charset="0"/>
              </a:rPr>
              <a:t>Account_Transactions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62000" y="3352800"/>
            <a:ext cx="8153400" cy="203132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CREATE TRIGGER CheckWithdrawal_Amount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ON Account_Transactions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FOR INSERT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AS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IF (SELECT Withdrawal From inserted) &gt; 80000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BEGIN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PRINT 'Withdrawal amount cannot exceed 80000'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ROLLBACK TRANSACTION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END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8" name="Ink 7"/>
              <p14:cNvContentPartPr/>
              <p14:nvPr/>
            </p14:nvContentPartPr>
            <p14:xfrm>
              <a:off x="1171080" y="4416480"/>
              <a:ext cx="550800" cy="1256400"/>
            </p14:xfrm>
          </p:contentPart>
        </mc:Choice>
        <mc:Fallback>
          <p:pic>
            <p:nvPicPr>
              <p:cNvPr id="8" name="Ink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61720" y="4407120"/>
                <a:ext cx="569520" cy="127512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Triggers / Session 12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smtClean="0"/>
              <a:t>Insert Triggers 4-4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81000" y="990600"/>
            <a:ext cx="822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code snippet inserts a record and displays an error message when the Withdrawal amount exceeds 80000: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62000" y="1717834"/>
            <a:ext cx="8153400" cy="116955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INSERT INTO Account_Transactions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(TransactionID, EmployeeID, CustomerID,TransactionTypeID,TransactionDate,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TransactionNumber,Deposit,Withdrawal)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VALUES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(1008,'E08','C08','T08','05/02/12','TN08', 300000,90000)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533400" y="3273623"/>
            <a:ext cx="1219200" cy="457200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 smtClean="0"/>
              <a:t>Output:</a:t>
            </a:r>
            <a:endParaRPr lang="en-US" sz="20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533400" y="3959423"/>
            <a:ext cx="8153400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Withdrawal amount cannot exceed 80000.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Triggers / Session 12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smtClean="0"/>
              <a:t>Update Triggers </a:t>
            </a:r>
            <a:r>
              <a:rPr lang="en-US" dirty="0" smtClean="0"/>
              <a:t>1-5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381000" y="1295400"/>
            <a:ext cx="8153400" cy="838200"/>
            <a:chOff x="0" y="21039"/>
            <a:chExt cx="6096000" cy="1067040"/>
          </a:xfrm>
          <a:scene3d>
            <a:camera prst="orthographicFront"/>
            <a:lightRig rig="flat" dir="t"/>
          </a:scene3d>
        </p:grpSpPr>
        <p:sp>
          <p:nvSpPr>
            <p:cNvPr id="6" name="Rounded Rectangle 5"/>
            <p:cNvSpPr/>
            <p:nvPr/>
          </p:nvSpPr>
          <p:spPr>
            <a:xfrm>
              <a:off x="0" y="21039"/>
              <a:ext cx="6096000" cy="106704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Rounded Rectangle 4"/>
            <p:cNvSpPr/>
            <p:nvPr/>
          </p:nvSpPr>
          <p:spPr>
            <a:xfrm>
              <a:off x="52089" y="73128"/>
              <a:ext cx="5991822" cy="96286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Copies the original record in the Deleted table and the new record into the Inserted table when a record is updated.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8" name="Group 19"/>
          <p:cNvGrpSpPr/>
          <p:nvPr/>
        </p:nvGrpSpPr>
        <p:grpSpPr>
          <a:xfrm>
            <a:off x="381000" y="2286000"/>
            <a:ext cx="8153400" cy="762000"/>
            <a:chOff x="381000" y="2286000"/>
            <a:chExt cx="8153400" cy="762000"/>
          </a:xfrm>
        </p:grpSpPr>
        <p:grpSp>
          <p:nvGrpSpPr>
            <p:cNvPr id="9" name="Group 21"/>
            <p:cNvGrpSpPr/>
            <p:nvPr/>
          </p:nvGrpSpPr>
          <p:grpSpPr>
            <a:xfrm>
              <a:off x="381000" y="2286000"/>
              <a:ext cx="8153400" cy="762000"/>
              <a:chOff x="381000" y="2286000"/>
              <a:chExt cx="8153400" cy="762000"/>
            </a:xfrm>
          </p:grpSpPr>
          <p:sp>
            <p:nvSpPr>
              <p:cNvPr id="16" name="Rounded Rectangle 15"/>
              <p:cNvSpPr/>
              <p:nvPr/>
            </p:nvSpPr>
            <p:spPr>
              <a:xfrm>
                <a:off x="381000" y="2286000"/>
                <a:ext cx="8153400" cy="762000"/>
              </a:xfrm>
              <a:prstGeom prst="roundRect">
                <a:avLst/>
              </a:prstGeom>
              <a:scene3d>
                <a:camera prst="orthographicFront"/>
                <a:lightRig rig="flat" dir="t"/>
              </a:scene3d>
              <a:sp3d prstMaterial="plastic">
                <a:bevelT w="120900" h="88900"/>
                <a:bevelB w="88900" h="31750" prst="angle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3">
                  <a:shade val="50000"/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3">
                  <a:shade val="5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7" name="Rounded Rectangle 4"/>
              <p:cNvSpPr/>
              <p:nvPr/>
            </p:nvSpPr>
            <p:spPr>
              <a:xfrm>
                <a:off x="442113" y="2323198"/>
                <a:ext cx="8031174" cy="687604"/>
              </a:xfrm>
              <a:prstGeom prst="rect">
                <a:avLst/>
              </a:prstGeom>
              <a:scene3d>
                <a:camera prst="orthographicFront"/>
                <a:lightRig rig="flat" dir="t"/>
              </a:scene3d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52400" tIns="152400" rIns="152400" bIns="152400" numCol="1" spcCol="1270" anchor="ctr" anchorCtr="0">
                <a:noAutofit/>
              </a:bodyPr>
              <a:lstStyle/>
              <a:p>
                <a:pPr lvl="0" algn="l" defTabSz="17780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US" sz="4000" kern="1200" dirty="0"/>
              </a:p>
            </p:txBody>
          </p:sp>
        </p:grpSp>
        <p:sp>
          <p:nvSpPr>
            <p:cNvPr id="21" name="Rounded Rectangle 4"/>
            <p:cNvSpPr/>
            <p:nvPr/>
          </p:nvSpPr>
          <p:spPr>
            <a:xfrm>
              <a:off x="457200" y="2286000"/>
              <a:ext cx="8014062" cy="756364"/>
            </a:xfrm>
            <a:prstGeom prst="rect">
              <a:avLst/>
            </a:prstGeom>
            <a:scene3d>
              <a:camera prst="orthographicFront"/>
              <a:lightRig rig="flat" dir="t"/>
            </a:scene3d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Evaluates the new record to determine if the values conform to the constraints specified in the trigger table.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10" name="Group 21"/>
          <p:cNvGrpSpPr/>
          <p:nvPr/>
        </p:nvGrpSpPr>
        <p:grpSpPr>
          <a:xfrm>
            <a:off x="381000" y="3276600"/>
            <a:ext cx="8153400" cy="838200"/>
            <a:chOff x="0" y="1614759"/>
            <a:chExt cx="6096000" cy="1141920"/>
          </a:xfrm>
          <a:scene3d>
            <a:camera prst="orthographicFront"/>
            <a:lightRig rig="flat" dir="t"/>
          </a:scene3d>
        </p:grpSpPr>
        <p:sp>
          <p:nvSpPr>
            <p:cNvPr id="23" name="Rounded Rectangle 22"/>
            <p:cNvSpPr/>
            <p:nvPr/>
          </p:nvSpPr>
          <p:spPr>
            <a:xfrm>
              <a:off x="0" y="1614759"/>
              <a:ext cx="6096000" cy="114192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effectRef>
            <a:fontRef idx="minor">
              <a:schemeClr val="lt1"/>
            </a:fontRef>
          </p:style>
        </p:sp>
        <p:sp>
          <p:nvSpPr>
            <p:cNvPr id="24" name="Rounded Rectangle 4"/>
            <p:cNvSpPr/>
            <p:nvPr/>
          </p:nvSpPr>
          <p:spPr>
            <a:xfrm>
              <a:off x="55744" y="1670503"/>
              <a:ext cx="5984512" cy="103043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Copies the record from the Inserted table to the trigger table provided the record is valid.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11" name="Group 21"/>
          <p:cNvGrpSpPr/>
          <p:nvPr/>
        </p:nvGrpSpPr>
        <p:grpSpPr>
          <a:xfrm>
            <a:off x="381000" y="4267200"/>
            <a:ext cx="8153400" cy="762000"/>
            <a:chOff x="381000" y="2286000"/>
            <a:chExt cx="8153400" cy="762000"/>
          </a:xfrm>
        </p:grpSpPr>
        <p:grpSp>
          <p:nvGrpSpPr>
            <p:cNvPr id="12" name="Group 21"/>
            <p:cNvGrpSpPr/>
            <p:nvPr/>
          </p:nvGrpSpPr>
          <p:grpSpPr>
            <a:xfrm>
              <a:off x="381000" y="2286000"/>
              <a:ext cx="8153400" cy="762000"/>
              <a:chOff x="381000" y="2286000"/>
              <a:chExt cx="8153400" cy="762000"/>
            </a:xfrm>
          </p:grpSpPr>
          <p:sp>
            <p:nvSpPr>
              <p:cNvPr id="27" name="Rounded Rectangle 26"/>
              <p:cNvSpPr/>
              <p:nvPr/>
            </p:nvSpPr>
            <p:spPr>
              <a:xfrm>
                <a:off x="381000" y="2286000"/>
                <a:ext cx="8153400" cy="762000"/>
              </a:xfrm>
              <a:prstGeom prst="roundRect">
                <a:avLst/>
              </a:prstGeom>
              <a:scene3d>
                <a:camera prst="orthographicFront"/>
                <a:lightRig rig="flat" dir="t"/>
              </a:scene3d>
              <a:sp3d prstMaterial="plastic">
                <a:bevelT w="120900" h="88900"/>
                <a:bevelB w="88900" h="31750" prst="angle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3">
                  <a:shade val="50000"/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3">
                  <a:shade val="5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28" name="Rounded Rectangle 4"/>
              <p:cNvSpPr/>
              <p:nvPr/>
            </p:nvSpPr>
            <p:spPr>
              <a:xfrm>
                <a:off x="442113" y="2323198"/>
                <a:ext cx="8031174" cy="687604"/>
              </a:xfrm>
              <a:prstGeom prst="rect">
                <a:avLst/>
              </a:prstGeom>
              <a:scene3d>
                <a:camera prst="orthographicFront"/>
                <a:lightRig rig="flat" dir="t"/>
              </a:scene3d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52400" tIns="152400" rIns="152400" bIns="152400" numCol="1" spcCol="1270" anchor="ctr" anchorCtr="0">
                <a:noAutofit/>
              </a:bodyPr>
              <a:lstStyle/>
              <a:p>
                <a:pPr lvl="0" algn="l" defTabSz="17780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US" sz="4000" kern="1200" dirty="0"/>
              </a:p>
            </p:txBody>
          </p:sp>
        </p:grpSp>
        <p:sp>
          <p:nvSpPr>
            <p:cNvPr id="26" name="Rounded Rectangle 4"/>
            <p:cNvSpPr/>
            <p:nvPr/>
          </p:nvSpPr>
          <p:spPr>
            <a:xfrm>
              <a:off x="457200" y="2286000"/>
              <a:ext cx="8014062" cy="756364"/>
            </a:xfrm>
            <a:prstGeom prst="rect">
              <a:avLst/>
            </a:prstGeom>
            <a:scene3d>
              <a:camera prst="orthographicFront"/>
              <a:lightRig rig="flat" dir="t"/>
            </a:scene3d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Displays an error message if the new values are invalid and copies the record from the Deleted table back into the trigger table.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13" name="Group 21"/>
          <p:cNvGrpSpPr/>
          <p:nvPr/>
        </p:nvGrpSpPr>
        <p:grpSpPr>
          <a:xfrm>
            <a:off x="381000" y="5181600"/>
            <a:ext cx="8153400" cy="838200"/>
            <a:chOff x="0" y="1614759"/>
            <a:chExt cx="6096000" cy="1141920"/>
          </a:xfrm>
          <a:scene3d>
            <a:camera prst="orthographicFront"/>
            <a:lightRig rig="flat" dir="t"/>
          </a:scene3d>
        </p:grpSpPr>
        <p:sp>
          <p:nvSpPr>
            <p:cNvPr id="30" name="Rounded Rectangle 29"/>
            <p:cNvSpPr/>
            <p:nvPr/>
          </p:nvSpPr>
          <p:spPr>
            <a:xfrm>
              <a:off x="0" y="1614759"/>
              <a:ext cx="6096000" cy="114192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effectRef>
            <a:fontRef idx="minor">
              <a:schemeClr val="lt1"/>
            </a:fontRef>
          </p:style>
        </p:sp>
        <p:sp>
          <p:nvSpPr>
            <p:cNvPr id="31" name="Rounded Rectangle 4"/>
            <p:cNvSpPr/>
            <p:nvPr/>
          </p:nvSpPr>
          <p:spPr>
            <a:xfrm>
              <a:off x="55744" y="1670503"/>
              <a:ext cx="5984512" cy="103043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Is created using the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UPDATE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keyword in the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CREATE TRIGGER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and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ALTER TRIGGER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statements.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Triggers / Session 12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smtClean="0"/>
              <a:t>Update Triggers 2-5</a:t>
            </a:r>
            <a:endParaRPr lang="en-US" sz="2400" dirty="0"/>
          </a:p>
        </p:txBody>
      </p:sp>
      <p:sp>
        <p:nvSpPr>
          <p:cNvPr id="16" name="TextBox 15"/>
          <p:cNvSpPr txBox="1"/>
          <p:nvPr/>
        </p:nvSpPr>
        <p:spPr>
          <a:xfrm>
            <a:off x="381000" y="1673423"/>
            <a:ext cx="8153400" cy="138499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CREATE TRIGGER [schema_name.] trigger_name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ON [schema_name.] table_name [WITH ENCRYPTION]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{FOR UPDATE} AS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[IF UPDATE (column_name)...]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[{AND | OR} UPDATE (column_name)...]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&lt;sql_statements&gt;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533400" y="1066800"/>
            <a:ext cx="1524000" cy="457200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 smtClean="0"/>
              <a:t>Syntax:</a:t>
            </a:r>
            <a:endParaRPr lang="en-US" sz="2000" b="1" dirty="0"/>
          </a:p>
        </p:txBody>
      </p:sp>
      <p:sp>
        <p:nvSpPr>
          <p:cNvPr id="12" name="Rectangle 11"/>
          <p:cNvSpPr/>
          <p:nvPr/>
        </p:nvSpPr>
        <p:spPr>
          <a:xfrm>
            <a:off x="533400" y="3171379"/>
            <a:ext cx="8382000" cy="25268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smtClean="0">
                <a:latin typeface="Calibri" pitchFamily="34" charset="0"/>
                <a:cs typeface="Calibri" pitchFamily="34" charset="0"/>
              </a:rPr>
              <a:t>where,</a:t>
            </a:r>
          </a:p>
          <a:p>
            <a:pPr lvl="1"/>
            <a:r>
              <a:rPr lang="en-US" sz="1600" dirty="0" smtClean="0">
                <a:cs typeface="Courier New" pitchFamily="49" charset="0"/>
              </a:rPr>
              <a:t>schema_name</a:t>
            </a:r>
            <a:r>
              <a:rPr lang="en-US" sz="1600" dirty="0" smtClean="0">
                <a:latin typeface="Calibri" pitchFamily="34" charset="0"/>
                <a:cs typeface="Calibri" pitchFamily="34" charset="0"/>
              </a:rPr>
              <a:t>: specifies the name of the schema to which the table/trigger belongs.</a:t>
            </a:r>
          </a:p>
          <a:p>
            <a:pPr lvl="1"/>
            <a:r>
              <a:rPr lang="en-US" sz="1600" dirty="0" smtClean="0">
                <a:cs typeface="Courier New" pitchFamily="49" charset="0"/>
              </a:rPr>
              <a:t>trigger_name</a:t>
            </a:r>
            <a:r>
              <a:rPr lang="en-US" sz="1600" dirty="0" smtClean="0">
                <a:latin typeface="Calibri" pitchFamily="34" charset="0"/>
                <a:cs typeface="Calibri" pitchFamily="34" charset="0"/>
              </a:rPr>
              <a:t>: specifies the name of the trigger.</a:t>
            </a:r>
          </a:p>
          <a:p>
            <a:pPr lvl="1"/>
            <a:r>
              <a:rPr lang="en-US" sz="1600" dirty="0" smtClean="0">
                <a:cs typeface="Courier New" pitchFamily="49" charset="0"/>
              </a:rPr>
              <a:t>table_name</a:t>
            </a:r>
            <a:r>
              <a:rPr lang="en-US" sz="1600" dirty="0" smtClean="0">
                <a:latin typeface="Calibri" pitchFamily="34" charset="0"/>
                <a:cs typeface="Calibri" pitchFamily="34" charset="0"/>
              </a:rPr>
              <a:t>: specifies the table on which the DML trigger is created.</a:t>
            </a:r>
          </a:p>
          <a:p>
            <a:pPr lvl="1"/>
            <a:r>
              <a:rPr lang="en-US" sz="1600" dirty="0" smtClean="0">
                <a:cs typeface="Courier New" pitchFamily="49" charset="0"/>
              </a:rPr>
              <a:t>WITH ENCRYPTION</a:t>
            </a:r>
            <a:r>
              <a:rPr lang="en-US" sz="1600" dirty="0" smtClean="0">
                <a:latin typeface="Calibri" pitchFamily="34" charset="0"/>
                <a:cs typeface="Calibri" pitchFamily="34" charset="0"/>
              </a:rPr>
              <a:t>: encrypts the text of the </a:t>
            </a:r>
            <a:r>
              <a:rPr lang="en-US" sz="1600" dirty="0" smtClean="0">
                <a:cs typeface="Courier New" pitchFamily="49" charset="0"/>
              </a:rPr>
              <a:t>CREATE TRIGGER</a:t>
            </a:r>
            <a:r>
              <a:rPr lang="en-US" sz="1600" dirty="0" smtClean="0">
                <a:latin typeface="Calibri" pitchFamily="34" charset="0"/>
                <a:cs typeface="Calibri" pitchFamily="34" charset="0"/>
              </a:rPr>
              <a:t> statement.</a:t>
            </a:r>
          </a:p>
          <a:p>
            <a:pPr lvl="1"/>
            <a:r>
              <a:rPr lang="en-US" sz="1600" dirty="0" smtClean="0">
                <a:cs typeface="Courier New" pitchFamily="49" charset="0"/>
              </a:rPr>
              <a:t>FOR</a:t>
            </a:r>
            <a:r>
              <a:rPr lang="en-US" sz="1600" dirty="0" smtClean="0">
                <a:latin typeface="Calibri" pitchFamily="34" charset="0"/>
                <a:cs typeface="Calibri" pitchFamily="34" charset="0"/>
              </a:rPr>
              <a:t>: specifies that the DML trigger executes after the modification operations are complete.</a:t>
            </a:r>
          </a:p>
          <a:p>
            <a:pPr lvl="1"/>
            <a:r>
              <a:rPr lang="en-US" sz="1600" dirty="0" smtClean="0">
                <a:cs typeface="Courier New" pitchFamily="49" charset="0"/>
              </a:rPr>
              <a:t>INSERT</a:t>
            </a:r>
            <a:r>
              <a:rPr lang="en-US" sz="1600" dirty="0" smtClean="0">
                <a:latin typeface="Calibri" pitchFamily="34" charset="0"/>
                <a:cs typeface="Calibri" pitchFamily="34" charset="0"/>
              </a:rPr>
              <a:t>: specifies that this DML trigger will be invoked after the update operations.</a:t>
            </a:r>
          </a:p>
          <a:p>
            <a:pPr lvl="1"/>
            <a:r>
              <a:rPr lang="en-US" sz="1600" dirty="0" smtClean="0">
                <a:cs typeface="Courier New" pitchFamily="49" charset="0"/>
              </a:rPr>
              <a:t>UPDATE</a:t>
            </a:r>
            <a:r>
              <a:rPr lang="en-US" sz="1600" dirty="0" smtClean="0">
                <a:latin typeface="Calibri" pitchFamily="34" charset="0"/>
                <a:cs typeface="Calibri" pitchFamily="34" charset="0"/>
              </a:rPr>
              <a:t>: Returns a Boolean value that indicates whether an </a:t>
            </a:r>
            <a:r>
              <a:rPr lang="en-US" sz="1600" dirty="0" smtClean="0">
                <a:cs typeface="Courier New" pitchFamily="49" charset="0"/>
              </a:rPr>
              <a:t>INSERT</a:t>
            </a:r>
            <a:r>
              <a:rPr lang="en-US" sz="1600" dirty="0" smtClean="0">
                <a:latin typeface="Calibri" pitchFamily="34" charset="0"/>
                <a:cs typeface="Calibri" pitchFamily="34" charset="0"/>
              </a:rPr>
              <a:t> or </a:t>
            </a:r>
            <a:r>
              <a:rPr lang="en-US" sz="1600" dirty="0" smtClean="0">
                <a:cs typeface="Courier New" pitchFamily="49" charset="0"/>
              </a:rPr>
              <a:t>UPDATE</a:t>
            </a:r>
            <a:r>
              <a:rPr lang="en-US" sz="1600" dirty="0" smtClean="0">
                <a:latin typeface="Calibri" pitchFamily="34" charset="0"/>
                <a:cs typeface="Calibri" pitchFamily="34" charset="0"/>
              </a:rPr>
              <a:t> attempt was made on a specified column.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Triggers / Session 12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smtClean="0"/>
              <a:t>Update Triggers 3-5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1000" y="3124200"/>
            <a:ext cx="8153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code snippet shows how to create an </a:t>
            </a:r>
            <a:r>
              <a:rPr lang="en-US" sz="1800" dirty="0" smtClean="0">
                <a:cs typeface="Courier New" pitchFamily="49" charset="0"/>
              </a:rPr>
              <a:t>UPDATE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trigger at the table level on the </a:t>
            </a:r>
            <a:r>
              <a:rPr lang="en-US" sz="1800" b="1" dirty="0" smtClean="0">
                <a:cs typeface="Courier New" pitchFamily="49" charset="0"/>
              </a:rPr>
              <a:t>EmployeeDetails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table: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38200" y="3912275"/>
            <a:ext cx="8153400" cy="203132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CREATE TRIGGER CheckBirthDate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ON EmployeeDetails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FOR UPDATE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AS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IF (SELECT BirthDate From inserted) &gt; getDate()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BEGIN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PRINT 'Date of birth cannot be greater than today's date'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ROLLBACK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END</a:t>
            </a:r>
          </a:p>
        </p:txBody>
      </p:sp>
      <p:sp>
        <p:nvSpPr>
          <p:cNvPr id="11" name="Rectangle 10"/>
          <p:cNvSpPr/>
          <p:nvPr/>
        </p:nvSpPr>
        <p:spPr>
          <a:xfrm>
            <a:off x="533400" y="1148173"/>
            <a:ext cx="8382000" cy="12037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sz="1600" dirty="0" smtClean="0">
                <a:cs typeface="Courier New" pitchFamily="49" charset="0"/>
              </a:rPr>
              <a:t>column_name</a:t>
            </a:r>
            <a:r>
              <a:rPr lang="en-US" sz="1600" dirty="0" smtClean="0">
                <a:latin typeface="Calibri" pitchFamily="34" charset="0"/>
                <a:cs typeface="Calibri" pitchFamily="34" charset="0"/>
              </a:rPr>
              <a:t>: Is the name of the column to test for the </a:t>
            </a:r>
            <a:r>
              <a:rPr lang="en-US" sz="1600" dirty="0" smtClean="0">
                <a:cs typeface="Courier New" pitchFamily="49" charset="0"/>
              </a:rPr>
              <a:t>UPDATE</a:t>
            </a:r>
            <a:r>
              <a:rPr lang="en-US" sz="1600" dirty="0" smtClean="0">
                <a:latin typeface="Calibri" pitchFamily="34" charset="0"/>
                <a:cs typeface="Calibri" pitchFamily="34" charset="0"/>
              </a:rPr>
              <a:t> action.</a:t>
            </a:r>
          </a:p>
          <a:p>
            <a:pPr lvl="1"/>
            <a:r>
              <a:rPr lang="en-US" sz="1600" dirty="0" smtClean="0">
                <a:cs typeface="Courier New" pitchFamily="49" charset="0"/>
              </a:rPr>
              <a:t>AND</a:t>
            </a:r>
            <a:r>
              <a:rPr lang="en-US" sz="1600" dirty="0" smtClean="0">
                <a:latin typeface="Calibri" pitchFamily="34" charset="0"/>
                <a:cs typeface="Calibri" pitchFamily="34" charset="0"/>
              </a:rPr>
              <a:t>: Combines two Boolean expressions and returns TRUE when both expressions are TRUE.</a:t>
            </a:r>
          </a:p>
          <a:p>
            <a:pPr lvl="1"/>
            <a:r>
              <a:rPr lang="en-US" sz="1600" dirty="0" smtClean="0">
                <a:cs typeface="Courier New" pitchFamily="49" charset="0"/>
              </a:rPr>
              <a:t>OR</a:t>
            </a:r>
            <a:r>
              <a:rPr lang="en-US" sz="1600" dirty="0" smtClean="0">
                <a:latin typeface="Calibri" pitchFamily="34" charset="0"/>
                <a:cs typeface="Calibri" pitchFamily="34" charset="0"/>
              </a:rPr>
              <a:t>: Combines two Boolean expressions and returns TRUE if at least one expression is TRUE.</a:t>
            </a:r>
          </a:p>
          <a:p>
            <a:pPr lvl="1"/>
            <a:r>
              <a:rPr lang="en-US" sz="1600" dirty="0" smtClean="0">
                <a:cs typeface="Courier New" pitchFamily="49" charset="0"/>
              </a:rPr>
              <a:t>sql_statement</a:t>
            </a:r>
            <a:r>
              <a:rPr lang="en-US" sz="1600" dirty="0" smtClean="0">
                <a:latin typeface="Calibri" pitchFamily="34" charset="0"/>
                <a:cs typeface="Calibri" pitchFamily="34" charset="0"/>
              </a:rPr>
              <a:t>: specifies the SQL statements that are executed in the DML 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trigger.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Triggers / Session 12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smtClean="0"/>
              <a:t>Update Triggers 4</a:t>
            </a:r>
            <a:r>
              <a:rPr lang="en-US" dirty="0" smtClean="0"/>
              <a:t>-5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381000" y="3733800"/>
            <a:ext cx="8153400" cy="540604"/>
            <a:chOff x="0" y="21039"/>
            <a:chExt cx="6096000" cy="1067040"/>
          </a:xfrm>
          <a:scene3d>
            <a:camera prst="orthographicFront"/>
            <a:lightRig rig="flat" dir="t"/>
          </a:scene3d>
        </p:grpSpPr>
        <p:sp>
          <p:nvSpPr>
            <p:cNvPr id="6" name="Rounded Rectangle 5"/>
            <p:cNvSpPr/>
            <p:nvPr/>
          </p:nvSpPr>
          <p:spPr>
            <a:xfrm>
              <a:off x="0" y="21039"/>
              <a:ext cx="6096000" cy="106704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Rounded Rectangle 4"/>
            <p:cNvSpPr/>
            <p:nvPr/>
          </p:nvSpPr>
          <p:spPr>
            <a:xfrm>
              <a:off x="52089" y="73128"/>
              <a:ext cx="5991822" cy="96286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Creating Update Triggers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25" name="TextBox 24"/>
          <p:cNvSpPr txBox="1"/>
          <p:nvPr/>
        </p:nvSpPr>
        <p:spPr>
          <a:xfrm>
            <a:off x="381001" y="4369475"/>
            <a:ext cx="822959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98513" lvl="1" indent="-341313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Are created either at the column level or at the table level. </a:t>
            </a:r>
          </a:p>
          <a:p>
            <a:pPr marL="798513" lvl="1" indent="-341313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Triggers at the column level execute when updates are made in the specified column. </a:t>
            </a:r>
          </a:p>
          <a:p>
            <a:pPr marL="798513" lvl="1" indent="-341313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Triggers at the table level execute when updates are made anywhere in the entire table.</a:t>
            </a:r>
          </a:p>
          <a:p>
            <a:pPr marL="798513" lvl="1" indent="-341313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1800" dirty="0" smtClean="0">
                <a:cs typeface="Courier New" pitchFamily="49" charset="0"/>
              </a:rPr>
              <a:t>UPDATE()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function is used to specify the column when creating an </a:t>
            </a:r>
            <a:r>
              <a:rPr lang="en-US" sz="1800" dirty="0" smtClean="0">
                <a:cs typeface="Courier New" pitchFamily="49" charset="0"/>
              </a:rPr>
              <a:t>UPDATE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trigger at the column level.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81000" y="914400"/>
            <a:ext cx="822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code snippet updates a record and displays an error message when an invalid date of birth is specified: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62000" y="1623536"/>
            <a:ext cx="8153400" cy="7386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UPDATE EmployeeDetails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SET BirthDate='2015/06/02'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WHERE EmployeeID='E06')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533400" y="2553057"/>
            <a:ext cx="1219200" cy="457200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 smtClean="0"/>
              <a:t>Output:</a:t>
            </a:r>
            <a:endParaRPr lang="en-US" sz="20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838200" y="3162657"/>
            <a:ext cx="8153400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Date of birth cannot be greater than today's date.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Triggers / Session 12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smtClean="0"/>
              <a:t>Update Triggers 5-5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1000" y="1078468"/>
            <a:ext cx="7467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code snippet creates an </a:t>
            </a:r>
            <a:r>
              <a:rPr lang="en-US" sz="1800" dirty="0" smtClean="0">
                <a:cs typeface="Courier New" pitchFamily="49" charset="0"/>
              </a:rPr>
              <a:t>UPDATE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trigger at the column level on the </a:t>
            </a:r>
            <a:r>
              <a:rPr lang="en-US" sz="1800" b="1" dirty="0" smtClean="0">
                <a:cs typeface="Courier New" pitchFamily="49" charset="0"/>
              </a:rPr>
              <a:t>EmployeeID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column of </a:t>
            </a:r>
            <a:r>
              <a:rPr lang="en-US" sz="1800" b="1" dirty="0" smtClean="0">
                <a:cs typeface="Courier New" pitchFamily="49" charset="0"/>
              </a:rPr>
              <a:t>EmployeeDetails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table: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62000" y="1905000"/>
            <a:ext cx="8153400" cy="203132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CREATE TRIGGER Check_EmployeeID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ON EmployeeDetails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FOR UPDATE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AS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IF UPDATE(EmployeeID)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BEGIN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PRINT 'You cannot modify the ID of an employee'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ROLLBACK TRANSACTION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END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81000" y="4050268"/>
            <a:ext cx="746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code snippet causes the update trigger to fire: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38200" y="4521875"/>
            <a:ext cx="8153400" cy="7386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UPDATE EmployeeDetails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SET EmployeeID='E12'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WHERE EmployeeID='E04'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Triggers / Session 12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smtClean="0"/>
              <a:t>Delete Triggers </a:t>
            </a:r>
            <a:r>
              <a:rPr lang="en-US" dirty="0" smtClean="0"/>
              <a:t>1-3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381000" y="1295400"/>
            <a:ext cx="8153400" cy="838200"/>
            <a:chOff x="0" y="21039"/>
            <a:chExt cx="6096000" cy="1067040"/>
          </a:xfrm>
          <a:scene3d>
            <a:camera prst="orthographicFront"/>
            <a:lightRig rig="flat" dir="t"/>
          </a:scene3d>
        </p:grpSpPr>
        <p:sp>
          <p:nvSpPr>
            <p:cNvPr id="6" name="Rounded Rectangle 5"/>
            <p:cNvSpPr/>
            <p:nvPr/>
          </p:nvSpPr>
          <p:spPr>
            <a:xfrm>
              <a:off x="0" y="21039"/>
              <a:ext cx="6096000" cy="106704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Rounded Rectangle 4"/>
            <p:cNvSpPr/>
            <p:nvPr/>
          </p:nvSpPr>
          <p:spPr>
            <a:xfrm>
              <a:off x="52089" y="73128"/>
              <a:ext cx="5991822" cy="96286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Can be created to restrict a user from deleting a particular record in a table.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8" name="Group 19"/>
          <p:cNvGrpSpPr/>
          <p:nvPr/>
        </p:nvGrpSpPr>
        <p:grpSpPr>
          <a:xfrm>
            <a:off x="381000" y="2286000"/>
            <a:ext cx="8153400" cy="762000"/>
            <a:chOff x="381000" y="2286000"/>
            <a:chExt cx="8153400" cy="762000"/>
          </a:xfrm>
        </p:grpSpPr>
        <p:grpSp>
          <p:nvGrpSpPr>
            <p:cNvPr id="9" name="Group 21"/>
            <p:cNvGrpSpPr/>
            <p:nvPr/>
          </p:nvGrpSpPr>
          <p:grpSpPr>
            <a:xfrm>
              <a:off x="381000" y="2286000"/>
              <a:ext cx="8153400" cy="762000"/>
              <a:chOff x="381000" y="2286000"/>
              <a:chExt cx="8153400" cy="762000"/>
            </a:xfrm>
          </p:grpSpPr>
          <p:sp>
            <p:nvSpPr>
              <p:cNvPr id="16" name="Rounded Rectangle 15"/>
              <p:cNvSpPr/>
              <p:nvPr/>
            </p:nvSpPr>
            <p:spPr>
              <a:xfrm>
                <a:off x="381000" y="2286000"/>
                <a:ext cx="8153400" cy="762000"/>
              </a:xfrm>
              <a:prstGeom prst="roundRect">
                <a:avLst/>
              </a:prstGeom>
              <a:scene3d>
                <a:camera prst="orthographicFront"/>
                <a:lightRig rig="flat" dir="t"/>
              </a:scene3d>
              <a:sp3d prstMaterial="plastic">
                <a:bevelT w="120900" h="88900"/>
                <a:bevelB w="88900" h="31750" prst="angle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3">
                  <a:shade val="50000"/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3">
                  <a:shade val="5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7" name="Rounded Rectangle 4"/>
              <p:cNvSpPr/>
              <p:nvPr/>
            </p:nvSpPr>
            <p:spPr>
              <a:xfrm>
                <a:off x="442113" y="2323198"/>
                <a:ext cx="8031174" cy="687604"/>
              </a:xfrm>
              <a:prstGeom prst="rect">
                <a:avLst/>
              </a:prstGeom>
              <a:scene3d>
                <a:camera prst="orthographicFront"/>
                <a:lightRig rig="flat" dir="t"/>
              </a:scene3d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52400" tIns="152400" rIns="152400" bIns="152400" numCol="1" spcCol="1270" anchor="ctr" anchorCtr="0">
                <a:noAutofit/>
              </a:bodyPr>
              <a:lstStyle/>
              <a:p>
                <a:pPr lvl="0" algn="l" defTabSz="17780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US" sz="4000" kern="1200" dirty="0"/>
              </a:p>
            </p:txBody>
          </p:sp>
        </p:grpSp>
        <p:sp>
          <p:nvSpPr>
            <p:cNvPr id="21" name="Rounded Rectangle 4"/>
            <p:cNvSpPr/>
            <p:nvPr/>
          </p:nvSpPr>
          <p:spPr>
            <a:xfrm>
              <a:off x="457200" y="2286000"/>
              <a:ext cx="8014062" cy="756364"/>
            </a:xfrm>
            <a:prstGeom prst="rect">
              <a:avLst/>
            </a:prstGeom>
            <a:scene3d>
              <a:camera prst="orthographicFront"/>
              <a:lightRig rig="flat" dir="t"/>
            </a:scene3d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The following will happen if the user tries to delete the record: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25" name="TextBox 24"/>
          <p:cNvSpPr txBox="1"/>
          <p:nvPr/>
        </p:nvSpPr>
        <p:spPr>
          <a:xfrm>
            <a:off x="381001" y="3233678"/>
            <a:ext cx="822959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98513" lvl="1" indent="-341313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The record is deleted from the trigger table and inserted in the Deleted table. </a:t>
            </a:r>
          </a:p>
          <a:p>
            <a:pPr marL="798513" lvl="1" indent="-341313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It is checked for constraints against deletion.</a:t>
            </a:r>
          </a:p>
          <a:p>
            <a:pPr marL="798513" lvl="1" indent="-341313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If there is a constraint on the record to prevent deletion, the </a:t>
            </a:r>
            <a:r>
              <a:rPr lang="en-US" sz="1800" dirty="0" smtClean="0">
                <a:cs typeface="Courier New" pitchFamily="49" charset="0"/>
              </a:rPr>
              <a:t>DELETE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trigger displays an error message. </a:t>
            </a:r>
          </a:p>
          <a:p>
            <a:pPr marL="798513" lvl="1" indent="-341313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The deleted record stored in the Deleted table is copied back to the trigger table.</a:t>
            </a:r>
          </a:p>
        </p:txBody>
      </p:sp>
      <p:grpSp>
        <p:nvGrpSpPr>
          <p:cNvPr id="29" name="Group 19"/>
          <p:cNvGrpSpPr/>
          <p:nvPr/>
        </p:nvGrpSpPr>
        <p:grpSpPr>
          <a:xfrm>
            <a:off x="381000" y="5029200"/>
            <a:ext cx="8153400" cy="762000"/>
            <a:chOff x="381000" y="2286000"/>
            <a:chExt cx="8153400" cy="762000"/>
          </a:xfrm>
        </p:grpSpPr>
        <p:grpSp>
          <p:nvGrpSpPr>
            <p:cNvPr id="32" name="Group 21"/>
            <p:cNvGrpSpPr/>
            <p:nvPr/>
          </p:nvGrpSpPr>
          <p:grpSpPr>
            <a:xfrm>
              <a:off x="381000" y="2286000"/>
              <a:ext cx="8153400" cy="762000"/>
              <a:chOff x="381000" y="2286000"/>
              <a:chExt cx="8153400" cy="762000"/>
            </a:xfrm>
          </p:grpSpPr>
          <p:sp>
            <p:nvSpPr>
              <p:cNvPr id="34" name="Rounded Rectangle 33"/>
              <p:cNvSpPr/>
              <p:nvPr/>
            </p:nvSpPr>
            <p:spPr>
              <a:xfrm>
                <a:off x="381000" y="2286000"/>
                <a:ext cx="8153400" cy="762000"/>
              </a:xfrm>
              <a:prstGeom prst="roundRect">
                <a:avLst/>
              </a:prstGeom>
              <a:scene3d>
                <a:camera prst="orthographicFront"/>
                <a:lightRig rig="flat" dir="t"/>
              </a:scene3d>
              <a:sp3d prstMaterial="plastic">
                <a:bevelT w="120900" h="88900"/>
                <a:bevelB w="88900" h="31750" prst="angle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3">
                  <a:shade val="50000"/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3">
                  <a:shade val="5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35" name="Rounded Rectangle 4"/>
              <p:cNvSpPr/>
              <p:nvPr/>
            </p:nvSpPr>
            <p:spPr>
              <a:xfrm>
                <a:off x="442113" y="2323198"/>
                <a:ext cx="8031174" cy="687604"/>
              </a:xfrm>
              <a:prstGeom prst="rect">
                <a:avLst/>
              </a:prstGeom>
              <a:scene3d>
                <a:camera prst="orthographicFront"/>
                <a:lightRig rig="flat" dir="t"/>
              </a:scene3d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52400" tIns="152400" rIns="152400" bIns="152400" numCol="1" spcCol="1270" anchor="ctr" anchorCtr="0">
                <a:noAutofit/>
              </a:bodyPr>
              <a:lstStyle/>
              <a:p>
                <a:pPr lvl="0" algn="l" defTabSz="17780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US" sz="4000" kern="1200" dirty="0"/>
              </a:p>
            </p:txBody>
          </p:sp>
        </p:grpSp>
        <p:sp>
          <p:nvSpPr>
            <p:cNvPr id="33" name="Rounded Rectangle 4"/>
            <p:cNvSpPr/>
            <p:nvPr/>
          </p:nvSpPr>
          <p:spPr>
            <a:xfrm>
              <a:off x="457200" y="2286000"/>
              <a:ext cx="8014062" cy="756364"/>
            </a:xfrm>
            <a:prstGeom prst="rect">
              <a:avLst/>
            </a:prstGeom>
            <a:scene3d>
              <a:camera prst="orthographicFront"/>
              <a:lightRig rig="flat" dir="t"/>
            </a:scene3d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Is created using the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DELETE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keyword in the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CREATE TRIGGER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statement.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Triggers / Session 12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04800" y="1143000"/>
            <a:ext cx="8229599" cy="36748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buFont typeface="Calibri" pitchFamily="34" charset="0"/>
              <a:buChar char="●"/>
            </a:pPr>
            <a:r>
              <a:rPr lang="en-US" sz="2400" dirty="0" smtClean="0">
                <a:latin typeface="Calibri" pitchFamily="34" charset="0"/>
                <a:cs typeface="Calibri" pitchFamily="34" charset="0"/>
              </a:rPr>
              <a:t>Explain triggers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2400" dirty="0" smtClean="0">
                <a:latin typeface="Calibri" pitchFamily="34" charset="0"/>
                <a:cs typeface="Calibri" pitchFamily="34" charset="0"/>
              </a:rPr>
              <a:t>Explain the different types of triggers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2400" dirty="0" smtClean="0">
                <a:latin typeface="Calibri" pitchFamily="34" charset="0"/>
                <a:cs typeface="Calibri" pitchFamily="34" charset="0"/>
              </a:rPr>
              <a:t>Explain the procedure to create DML triggers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2400" dirty="0" smtClean="0">
                <a:latin typeface="Calibri" pitchFamily="34" charset="0"/>
                <a:cs typeface="Calibri" pitchFamily="34" charset="0"/>
              </a:rPr>
              <a:t>Explain the procedure to alter DML triggers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2400" dirty="0" smtClean="0">
                <a:latin typeface="Calibri" pitchFamily="34" charset="0"/>
                <a:cs typeface="Calibri" pitchFamily="34" charset="0"/>
              </a:rPr>
              <a:t>Describe nested triggers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2400" dirty="0" smtClean="0">
                <a:latin typeface="Calibri" pitchFamily="34" charset="0"/>
                <a:cs typeface="Calibri" pitchFamily="34" charset="0"/>
              </a:rPr>
              <a:t>Describe update functions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2400" dirty="0" smtClean="0">
                <a:latin typeface="Calibri" pitchFamily="34" charset="0"/>
                <a:cs typeface="Calibri" pitchFamily="34" charset="0"/>
              </a:rPr>
              <a:t>Explain the handling of multiple rows in a session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2400" dirty="0" smtClean="0">
                <a:latin typeface="Calibri" pitchFamily="34" charset="0"/>
                <a:cs typeface="Calibri" pitchFamily="34" charset="0"/>
              </a:rPr>
              <a:t>Explain the performance implication of triggers</a:t>
            </a:r>
          </a:p>
          <a:p>
            <a:endParaRPr lang="en-US" sz="1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Triggers / Session 12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smtClean="0"/>
              <a:t>Delete Triggers 2-3</a:t>
            </a:r>
            <a:endParaRPr lang="en-US" sz="2400" dirty="0"/>
          </a:p>
        </p:txBody>
      </p:sp>
      <p:sp>
        <p:nvSpPr>
          <p:cNvPr id="16" name="TextBox 15"/>
          <p:cNvSpPr txBox="1"/>
          <p:nvPr/>
        </p:nvSpPr>
        <p:spPr>
          <a:xfrm>
            <a:off x="609600" y="1673423"/>
            <a:ext cx="8153400" cy="116955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CREATE TRIGGER &lt;trigger_name&gt;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ON &lt;table_name&gt;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[WITH ENCRYPTION]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FOR DELETE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AS &lt;sql_statement&gt;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533400" y="1066800"/>
            <a:ext cx="1524000" cy="457200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 smtClean="0"/>
              <a:t>Syntax:</a:t>
            </a:r>
            <a:endParaRPr lang="en-US" sz="2000" b="1" dirty="0"/>
          </a:p>
        </p:txBody>
      </p:sp>
      <p:sp>
        <p:nvSpPr>
          <p:cNvPr id="12" name="Rectangle 11"/>
          <p:cNvSpPr/>
          <p:nvPr/>
        </p:nvSpPr>
        <p:spPr>
          <a:xfrm>
            <a:off x="533400" y="3048000"/>
            <a:ext cx="8382000" cy="6186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smtClean="0">
                <a:latin typeface="Calibri" pitchFamily="34" charset="0"/>
                <a:cs typeface="Calibri" pitchFamily="34" charset="0"/>
              </a:rPr>
              <a:t>where,</a:t>
            </a:r>
          </a:p>
          <a:p>
            <a:pPr lvl="1"/>
            <a:r>
              <a:rPr lang="en-US" sz="1800" dirty="0" smtClean="0">
                <a:cs typeface="Courier New" pitchFamily="49" charset="0"/>
              </a:rPr>
              <a:t>DELETE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 specifies that this DML trigger will be invoked by delete operations.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Triggers / Session 12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smtClean="0"/>
              <a:t>Delete Triggers 3-3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1000" y="1078468"/>
            <a:ext cx="7467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code snippet shows how to create a </a:t>
            </a:r>
            <a:r>
              <a:rPr lang="en-US" sz="1800" dirty="0" smtClean="0">
                <a:cs typeface="Courier New" pitchFamily="49" charset="0"/>
              </a:rPr>
              <a:t>DELETE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trigger on the </a:t>
            </a:r>
            <a:r>
              <a:rPr lang="en-US" sz="1800" b="1" dirty="0" smtClean="0">
                <a:cs typeface="Courier New" pitchFamily="49" charset="0"/>
              </a:rPr>
              <a:t>Account_Transactions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table: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38200" y="1744682"/>
            <a:ext cx="8153400" cy="203132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CREATE TRIGGER CheckTransactions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ON Account_Transactions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FOR DELETE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AS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IF 'T01' IN (SELECT TransactionID FROM deleted)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BEGIN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PRINT 'Users cannot delete the transactions.'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ROLLBACK </a:t>
            </a:r>
            <a:r>
              <a:rPr lang="en-US" dirty="0" smtClean="0">
                <a:cs typeface="Courier New" pitchFamily="49" charset="0"/>
              </a:rPr>
              <a:t>TRANSACTION </a:t>
            </a:r>
            <a:endParaRPr lang="en-US" dirty="0" smtClean="0">
              <a:cs typeface="Courier New" pitchFamily="49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END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81000" y="3847743"/>
            <a:ext cx="8077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code snippet delete records from the </a:t>
            </a:r>
            <a:r>
              <a:rPr lang="en-US" sz="1800" b="1" dirty="0" smtClean="0">
                <a:cs typeface="Courier New" pitchFamily="49" charset="0"/>
              </a:rPr>
              <a:t>Account_Transactions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table where Deposit is 50000 and displays an error message: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38200" y="4521875"/>
            <a:ext cx="8153400" cy="5232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DELETE FROM Account_Transactions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WHERE Deposit= 50000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914400" y="5254823"/>
            <a:ext cx="1219200" cy="457200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 smtClean="0"/>
              <a:t>Output:</a:t>
            </a:r>
            <a:endParaRPr lang="en-US" sz="20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914400" y="5864423"/>
            <a:ext cx="8153400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Users cannot delete the transactions.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Triggers / Session 12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smtClean="0"/>
              <a:t>AFTER Triggers </a:t>
            </a:r>
            <a:r>
              <a:rPr lang="en-US" dirty="0" smtClean="0"/>
              <a:t>1-3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381000" y="1295400"/>
            <a:ext cx="8153400" cy="838200"/>
            <a:chOff x="0" y="21039"/>
            <a:chExt cx="6096000" cy="1067040"/>
          </a:xfrm>
          <a:scene3d>
            <a:camera prst="orthographicFront"/>
            <a:lightRig rig="flat" dir="t"/>
          </a:scene3d>
        </p:grpSpPr>
        <p:sp>
          <p:nvSpPr>
            <p:cNvPr id="6" name="Rounded Rectangle 5"/>
            <p:cNvSpPr/>
            <p:nvPr/>
          </p:nvSpPr>
          <p:spPr>
            <a:xfrm>
              <a:off x="0" y="21039"/>
              <a:ext cx="6096000" cy="106704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Rounded Rectangle 4"/>
            <p:cNvSpPr/>
            <p:nvPr/>
          </p:nvSpPr>
          <p:spPr>
            <a:xfrm>
              <a:off x="52089" y="73128"/>
              <a:ext cx="5991822" cy="96286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Is executed on completion of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INSERT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,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UPDATE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, or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DELETE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operations and can be created only on tables.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8" name="Group 19"/>
          <p:cNvGrpSpPr/>
          <p:nvPr/>
        </p:nvGrpSpPr>
        <p:grpSpPr>
          <a:xfrm>
            <a:off x="381000" y="2286000"/>
            <a:ext cx="8153400" cy="762000"/>
            <a:chOff x="381000" y="2286000"/>
            <a:chExt cx="8153400" cy="762000"/>
          </a:xfrm>
        </p:grpSpPr>
        <p:grpSp>
          <p:nvGrpSpPr>
            <p:cNvPr id="9" name="Group 21"/>
            <p:cNvGrpSpPr/>
            <p:nvPr/>
          </p:nvGrpSpPr>
          <p:grpSpPr>
            <a:xfrm>
              <a:off x="381000" y="2286000"/>
              <a:ext cx="8153400" cy="762000"/>
              <a:chOff x="381000" y="2286000"/>
              <a:chExt cx="8153400" cy="762000"/>
            </a:xfrm>
          </p:grpSpPr>
          <p:sp>
            <p:nvSpPr>
              <p:cNvPr id="16" name="Rounded Rectangle 15"/>
              <p:cNvSpPr/>
              <p:nvPr/>
            </p:nvSpPr>
            <p:spPr>
              <a:xfrm>
                <a:off x="381000" y="2286000"/>
                <a:ext cx="8153400" cy="762000"/>
              </a:xfrm>
              <a:prstGeom prst="roundRect">
                <a:avLst/>
              </a:prstGeom>
              <a:scene3d>
                <a:camera prst="orthographicFront"/>
                <a:lightRig rig="flat" dir="t"/>
              </a:scene3d>
              <a:sp3d prstMaterial="plastic">
                <a:bevelT w="120900" h="88900"/>
                <a:bevelB w="88900" h="31750" prst="angle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3">
                  <a:shade val="50000"/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3">
                  <a:shade val="5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7" name="Rounded Rectangle 4"/>
              <p:cNvSpPr/>
              <p:nvPr/>
            </p:nvSpPr>
            <p:spPr>
              <a:xfrm>
                <a:off x="442113" y="2323198"/>
                <a:ext cx="8031174" cy="687604"/>
              </a:xfrm>
              <a:prstGeom prst="rect">
                <a:avLst/>
              </a:prstGeom>
              <a:scene3d>
                <a:camera prst="orthographicFront"/>
                <a:lightRig rig="flat" dir="t"/>
              </a:scene3d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52400" tIns="152400" rIns="152400" bIns="152400" numCol="1" spcCol="1270" anchor="ctr" anchorCtr="0">
                <a:noAutofit/>
              </a:bodyPr>
              <a:lstStyle/>
              <a:p>
                <a:pPr lvl="0" algn="l" defTabSz="17780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US" sz="4000" kern="1200" dirty="0"/>
              </a:p>
            </p:txBody>
          </p:sp>
        </p:grpSp>
        <p:sp>
          <p:nvSpPr>
            <p:cNvPr id="21" name="Rounded Rectangle 4"/>
            <p:cNvSpPr/>
            <p:nvPr/>
          </p:nvSpPr>
          <p:spPr>
            <a:xfrm>
              <a:off x="457200" y="2286000"/>
              <a:ext cx="8014062" cy="756364"/>
            </a:xfrm>
            <a:prstGeom prst="rect">
              <a:avLst/>
            </a:prstGeom>
            <a:scene3d>
              <a:camera prst="orthographicFront"/>
              <a:lightRig rig="flat" dir="t"/>
            </a:scene3d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A table can have multiple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AFTER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triggers defined for each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INSERT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,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UPDATE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, and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DELETE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operation and the user must define the order of execution of triggers.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10" name="Group 21"/>
          <p:cNvGrpSpPr/>
          <p:nvPr/>
        </p:nvGrpSpPr>
        <p:grpSpPr>
          <a:xfrm>
            <a:off x="381000" y="3276600"/>
            <a:ext cx="8153400" cy="838200"/>
            <a:chOff x="0" y="1614759"/>
            <a:chExt cx="6096000" cy="1141920"/>
          </a:xfrm>
          <a:scene3d>
            <a:camera prst="orthographicFront"/>
            <a:lightRig rig="flat" dir="t"/>
          </a:scene3d>
        </p:grpSpPr>
        <p:sp>
          <p:nvSpPr>
            <p:cNvPr id="23" name="Rounded Rectangle 22"/>
            <p:cNvSpPr/>
            <p:nvPr/>
          </p:nvSpPr>
          <p:spPr>
            <a:xfrm>
              <a:off x="0" y="1614759"/>
              <a:ext cx="6096000" cy="114192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effectRef>
            <a:fontRef idx="minor">
              <a:schemeClr val="lt1"/>
            </a:fontRef>
          </p:style>
        </p:sp>
        <p:sp>
          <p:nvSpPr>
            <p:cNvPr id="24" name="Rounded Rectangle 4"/>
            <p:cNvSpPr/>
            <p:nvPr/>
          </p:nvSpPr>
          <p:spPr>
            <a:xfrm>
              <a:off x="55744" y="1670503"/>
              <a:ext cx="5984512" cy="103043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Is executed when the constraint check in the table is completed and also the trigger is executed after the Inserted and Deleted tables are created.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866900" y="4200525"/>
            <a:ext cx="4381500" cy="2581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Triggers / Session 12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smtClean="0"/>
              <a:t>AFTER Triggers 2-3</a:t>
            </a:r>
            <a:endParaRPr lang="en-US" sz="2400" dirty="0"/>
          </a:p>
        </p:txBody>
      </p:sp>
      <p:sp>
        <p:nvSpPr>
          <p:cNvPr id="16" name="TextBox 15"/>
          <p:cNvSpPr txBox="1"/>
          <p:nvPr/>
        </p:nvSpPr>
        <p:spPr>
          <a:xfrm>
            <a:off x="381000" y="1673423"/>
            <a:ext cx="8153400" cy="138499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CREATE TRIGGER &lt;trigger_name&gt;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ON &lt;table_name&gt;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[WITH ENCRYPTION]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{ FOR | AFTER }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{ [ INSERT ] [ , ] [ UPDATE ] [ , ] [ DELETE ] }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AS &lt;sql_statement&gt;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533400" y="1066800"/>
            <a:ext cx="1524000" cy="457200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 smtClean="0"/>
              <a:t>Syntax:</a:t>
            </a:r>
            <a:endParaRPr lang="en-US" sz="2000" b="1" dirty="0"/>
          </a:p>
        </p:txBody>
      </p:sp>
      <p:sp>
        <p:nvSpPr>
          <p:cNvPr id="12" name="Rectangle 11"/>
          <p:cNvSpPr/>
          <p:nvPr/>
        </p:nvSpPr>
        <p:spPr>
          <a:xfrm>
            <a:off x="533400" y="3309372"/>
            <a:ext cx="8382000" cy="122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smtClean="0">
                <a:latin typeface="Calibri" pitchFamily="34" charset="0"/>
                <a:cs typeface="Calibri" pitchFamily="34" charset="0"/>
              </a:rPr>
              <a:t>where,</a:t>
            </a:r>
          </a:p>
          <a:p>
            <a:pPr lvl="1"/>
            <a:r>
              <a:rPr lang="en-US" sz="1600" dirty="0" smtClean="0">
                <a:cs typeface="Courier New" pitchFamily="49" charset="0"/>
              </a:rPr>
              <a:t>FOR | AFTER</a:t>
            </a:r>
            <a:r>
              <a:rPr lang="en-US" sz="1600" dirty="0" smtClean="0">
                <a:latin typeface="Calibri" pitchFamily="34" charset="0"/>
                <a:cs typeface="Calibri" pitchFamily="34" charset="0"/>
              </a:rPr>
              <a:t>: specifies that DML trigger executes after the modification operations are complete.</a:t>
            </a:r>
          </a:p>
          <a:p>
            <a:pPr lvl="1"/>
            <a:r>
              <a:rPr lang="en-US" sz="1600" dirty="0" smtClean="0">
                <a:cs typeface="Courier New" pitchFamily="49" charset="0"/>
              </a:rPr>
              <a:t>{ [ INSERT ] [ , ] [ UPDATE ] [ , ] [ DELETE ] }</a:t>
            </a:r>
            <a:r>
              <a:rPr lang="en-US" sz="1600" dirty="0" smtClean="0">
                <a:latin typeface="Calibri" pitchFamily="34" charset="0"/>
                <a:cs typeface="Calibri" pitchFamily="34" charset="0"/>
              </a:rPr>
              <a:t>: specifies the operations that invoke the DML trigger.</a:t>
            </a:r>
            <a:endParaRPr lang="en-US" sz="1800" dirty="0" smtClean="0">
              <a:latin typeface="Calibri" pitchFamily="34" charset="0"/>
              <a:cs typeface="Calibr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Triggers / Session 12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smtClean="0"/>
              <a:t>AFTER Triggers 3-3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1000" y="1078468"/>
            <a:ext cx="7467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code snippet shows how to create an </a:t>
            </a:r>
            <a:r>
              <a:rPr lang="en-US" sz="1800" dirty="0" smtClean="0">
                <a:cs typeface="Courier New" pitchFamily="49" charset="0"/>
              </a:rPr>
              <a:t>AFTER DELETE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trigger on the </a:t>
            </a:r>
            <a:r>
              <a:rPr lang="en-US" sz="1800" b="1" dirty="0" smtClean="0">
                <a:cs typeface="Courier New" pitchFamily="49" charset="0"/>
              </a:rPr>
              <a:t>EmployeeDetails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table: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62000" y="1744682"/>
            <a:ext cx="8153400" cy="203132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CREATE TRIGGER Employee_Deletion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ON EmployeeDetails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AFTER DELETE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AS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BEGIN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DECLARE @num nchar;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SELECT @num = COUNT(*) FROM deleted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PRINT 'No. of employees deleted = ' + @num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END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81000" y="3847743"/>
            <a:ext cx="7467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code snippet deletes a record from the </a:t>
            </a:r>
            <a:r>
              <a:rPr lang="en-US" sz="1800" b="1" dirty="0" smtClean="0">
                <a:cs typeface="Courier New" pitchFamily="49" charset="0"/>
              </a:rPr>
              <a:t>EmployeeDetails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table and displays an error message: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62000" y="4521875"/>
            <a:ext cx="8153400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DELETE FROM EmployeeDetails WHERE EmployeeID='E07'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838200" y="5029200"/>
            <a:ext cx="1219200" cy="457200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 smtClean="0"/>
              <a:t>Output:</a:t>
            </a:r>
            <a:endParaRPr lang="en-US" sz="20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838200" y="5638800"/>
            <a:ext cx="8153400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No. of employees deleted = 0.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Triggers / Session 12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smtClean="0"/>
              <a:t>INSTEAD OF Triggers </a:t>
            </a:r>
            <a:r>
              <a:rPr lang="en-US" dirty="0" smtClean="0"/>
              <a:t>1-3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381000" y="1143000"/>
            <a:ext cx="8153400" cy="838200"/>
            <a:chOff x="0" y="21039"/>
            <a:chExt cx="6096000" cy="1067040"/>
          </a:xfrm>
          <a:scene3d>
            <a:camera prst="orthographicFront"/>
            <a:lightRig rig="flat" dir="t"/>
          </a:scene3d>
        </p:grpSpPr>
        <p:sp>
          <p:nvSpPr>
            <p:cNvPr id="6" name="Rounded Rectangle 5"/>
            <p:cNvSpPr/>
            <p:nvPr/>
          </p:nvSpPr>
          <p:spPr>
            <a:xfrm>
              <a:off x="0" y="21039"/>
              <a:ext cx="6096000" cy="106704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Rounded Rectangle 4"/>
            <p:cNvSpPr/>
            <p:nvPr/>
          </p:nvSpPr>
          <p:spPr>
            <a:xfrm>
              <a:off x="52089" y="73128"/>
              <a:ext cx="5991822" cy="96286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Is executed in place of the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INSERT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,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UPDATE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, or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DELETE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operations.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8" name="Group 19"/>
          <p:cNvGrpSpPr/>
          <p:nvPr/>
        </p:nvGrpSpPr>
        <p:grpSpPr>
          <a:xfrm>
            <a:off x="381000" y="2133600"/>
            <a:ext cx="8153400" cy="762000"/>
            <a:chOff x="381000" y="2286000"/>
            <a:chExt cx="8153400" cy="762000"/>
          </a:xfrm>
        </p:grpSpPr>
        <p:grpSp>
          <p:nvGrpSpPr>
            <p:cNvPr id="9" name="Group 21"/>
            <p:cNvGrpSpPr/>
            <p:nvPr/>
          </p:nvGrpSpPr>
          <p:grpSpPr>
            <a:xfrm>
              <a:off x="381000" y="2286000"/>
              <a:ext cx="8153400" cy="762000"/>
              <a:chOff x="381000" y="2286000"/>
              <a:chExt cx="8153400" cy="762000"/>
            </a:xfrm>
          </p:grpSpPr>
          <p:sp>
            <p:nvSpPr>
              <p:cNvPr id="16" name="Rounded Rectangle 15"/>
              <p:cNvSpPr/>
              <p:nvPr/>
            </p:nvSpPr>
            <p:spPr>
              <a:xfrm>
                <a:off x="381000" y="2286000"/>
                <a:ext cx="8153400" cy="762000"/>
              </a:xfrm>
              <a:prstGeom prst="roundRect">
                <a:avLst/>
              </a:prstGeom>
              <a:scene3d>
                <a:camera prst="orthographicFront"/>
                <a:lightRig rig="flat" dir="t"/>
              </a:scene3d>
              <a:sp3d prstMaterial="plastic">
                <a:bevelT w="120900" h="88900"/>
                <a:bevelB w="88900" h="31750" prst="angle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3">
                  <a:shade val="50000"/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3">
                  <a:shade val="5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7" name="Rounded Rectangle 4"/>
              <p:cNvSpPr/>
              <p:nvPr/>
            </p:nvSpPr>
            <p:spPr>
              <a:xfrm>
                <a:off x="442113" y="2323198"/>
                <a:ext cx="8031174" cy="687604"/>
              </a:xfrm>
              <a:prstGeom prst="rect">
                <a:avLst/>
              </a:prstGeom>
              <a:scene3d>
                <a:camera prst="orthographicFront"/>
                <a:lightRig rig="flat" dir="t"/>
              </a:scene3d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52400" tIns="152400" rIns="152400" bIns="152400" numCol="1" spcCol="1270" anchor="ctr" anchorCtr="0">
                <a:noAutofit/>
              </a:bodyPr>
              <a:lstStyle/>
              <a:p>
                <a:pPr lvl="0" algn="l" defTabSz="17780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US" sz="4000" kern="1200" dirty="0"/>
              </a:p>
            </p:txBody>
          </p:sp>
        </p:grpSp>
        <p:sp>
          <p:nvSpPr>
            <p:cNvPr id="21" name="Rounded Rectangle 4"/>
            <p:cNvSpPr/>
            <p:nvPr/>
          </p:nvSpPr>
          <p:spPr>
            <a:xfrm>
              <a:off x="457200" y="2286000"/>
              <a:ext cx="8014062" cy="756364"/>
            </a:xfrm>
            <a:prstGeom prst="rect">
              <a:avLst/>
            </a:prstGeom>
            <a:scene3d>
              <a:camera prst="orthographicFront"/>
              <a:lightRig rig="flat" dir="t"/>
            </a:scene3d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Can be created on tables as well as views and there can be only one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INSTEAD OF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trigger defined for each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INSERT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,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UPDATE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, and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DELETE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operation.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10" name="Group 21"/>
          <p:cNvGrpSpPr/>
          <p:nvPr/>
        </p:nvGrpSpPr>
        <p:grpSpPr>
          <a:xfrm>
            <a:off x="381000" y="3124200"/>
            <a:ext cx="8153400" cy="838200"/>
            <a:chOff x="0" y="1614759"/>
            <a:chExt cx="6096000" cy="1141920"/>
          </a:xfrm>
          <a:scene3d>
            <a:camera prst="orthographicFront"/>
            <a:lightRig rig="flat" dir="t"/>
          </a:scene3d>
        </p:grpSpPr>
        <p:sp>
          <p:nvSpPr>
            <p:cNvPr id="23" name="Rounded Rectangle 22"/>
            <p:cNvSpPr/>
            <p:nvPr/>
          </p:nvSpPr>
          <p:spPr>
            <a:xfrm>
              <a:off x="0" y="1614759"/>
              <a:ext cx="6096000" cy="114192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effectRef>
            <a:fontRef idx="minor">
              <a:schemeClr val="lt1"/>
            </a:fontRef>
          </p:style>
        </p:sp>
        <p:sp>
          <p:nvSpPr>
            <p:cNvPr id="24" name="Rounded Rectangle 4"/>
            <p:cNvSpPr/>
            <p:nvPr/>
          </p:nvSpPr>
          <p:spPr>
            <a:xfrm>
              <a:off x="55744" y="1670503"/>
              <a:ext cx="5984512" cy="103043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Are executed before constraint checks are performed on the table and after the creation of the Inserted and Deleted tables.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057400" y="4043634"/>
            <a:ext cx="3657600" cy="27381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26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Triggers / Session 12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smtClean="0"/>
              <a:t>INSTEAD OF Triggers 2-3</a:t>
            </a:r>
            <a:endParaRPr lang="en-US" sz="2400" dirty="0"/>
          </a:p>
        </p:txBody>
      </p:sp>
      <p:sp>
        <p:nvSpPr>
          <p:cNvPr id="16" name="TextBox 15"/>
          <p:cNvSpPr txBox="1"/>
          <p:nvPr/>
        </p:nvSpPr>
        <p:spPr>
          <a:xfrm>
            <a:off x="381000" y="1785372"/>
            <a:ext cx="8153400" cy="116955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CREATE TRIGGER &lt;trigger_name&gt;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ON { &lt;table_name&gt; | &lt;view_name&gt; }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{ FOR | AFTER | INSTEAD OF }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{ [ INSERT ] [ , ] [ UPDATE ] [ , ] [ DELETE ] }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AS &lt;sql_statement&gt;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533400" y="1066800"/>
            <a:ext cx="1524000" cy="457200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 smtClean="0"/>
              <a:t>Syntax:</a:t>
            </a:r>
            <a:endParaRPr lang="en-US" sz="2000" b="1" dirty="0"/>
          </a:p>
        </p:txBody>
      </p:sp>
      <p:sp>
        <p:nvSpPr>
          <p:cNvPr id="12" name="Rectangle 11"/>
          <p:cNvSpPr/>
          <p:nvPr/>
        </p:nvSpPr>
        <p:spPr>
          <a:xfrm>
            <a:off x="381000" y="3080772"/>
            <a:ext cx="8382000" cy="122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smtClean="0">
                <a:latin typeface="Calibri" pitchFamily="34" charset="0"/>
                <a:cs typeface="Calibri" pitchFamily="34" charset="0"/>
              </a:rPr>
              <a:t>where,</a:t>
            </a:r>
          </a:p>
          <a:p>
            <a:pPr lvl="1"/>
            <a:r>
              <a:rPr lang="en-US" sz="1600" dirty="0" smtClean="0">
                <a:cs typeface="Courier New" pitchFamily="49" charset="0"/>
              </a:rPr>
              <a:t>view_name</a:t>
            </a:r>
            <a:r>
              <a:rPr lang="en-US" sz="1600" dirty="0" smtClean="0">
                <a:latin typeface="Calibri" pitchFamily="34" charset="0"/>
                <a:cs typeface="Calibri" pitchFamily="34" charset="0"/>
              </a:rPr>
              <a:t>: specifies the view on which the DML trigger is created.</a:t>
            </a:r>
          </a:p>
          <a:p>
            <a:pPr lvl="1"/>
            <a:r>
              <a:rPr lang="en-US" sz="1600" dirty="0" smtClean="0">
                <a:cs typeface="Courier New" pitchFamily="49" charset="0"/>
              </a:rPr>
              <a:t>INSTEAD OF</a:t>
            </a:r>
            <a:r>
              <a:rPr lang="en-US" sz="1600" dirty="0" smtClean="0">
                <a:latin typeface="Calibri" pitchFamily="34" charset="0"/>
                <a:cs typeface="Calibri" pitchFamily="34" charset="0"/>
              </a:rPr>
              <a:t>: specifies that the DML trigger executes in place of the modification operations. These triggers are not defined on updatable views using </a:t>
            </a:r>
            <a:r>
              <a:rPr lang="en-US" sz="1600" dirty="0" smtClean="0">
                <a:cs typeface="Courier New" pitchFamily="49" charset="0"/>
              </a:rPr>
              <a:t>WITH CHECK OPTION</a:t>
            </a:r>
            <a:r>
              <a:rPr lang="en-US" sz="1600" dirty="0" smtClean="0">
                <a:latin typeface="Calibri" pitchFamily="34" charset="0"/>
                <a:cs typeface="Calibri" pitchFamily="34" charset="0"/>
              </a:rPr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27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Triggers / Session 12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INSTEAD OF Triggers 3-3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04800" y="1143000"/>
            <a:ext cx="7467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code snippet creates an </a:t>
            </a:r>
            <a:r>
              <a:rPr lang="en-US" sz="1800" dirty="0" smtClean="0">
                <a:cs typeface="Courier New" pitchFamily="49" charset="0"/>
              </a:rPr>
              <a:t>INSTEAD OF DELETE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trigger on the </a:t>
            </a:r>
            <a:r>
              <a:rPr lang="en-US" sz="1800" b="1" dirty="0" smtClean="0">
                <a:cs typeface="Courier New" pitchFamily="49" charset="0"/>
              </a:rPr>
              <a:t>Account_Transactions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table: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2172831"/>
            <a:ext cx="8153400" cy="224676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CREATE TRIGGER Delete_AccType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ON Account_Transactions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INSTEAD OF DELETE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AS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BEGIN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DELETE FROM EmployeeDetails WHERE EmployeeID IN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(SELECT TransactionTypeID FROM deleted)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DELETE FROM Account_Transactions WHERE TransactionTypeID IN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(SELECT TransactionTypeID FROM deleted)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END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28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Triggers / Session 12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</a:t>
            </a:r>
            <a:r>
              <a:rPr dirty="0" smtClean="0"/>
              <a:t>sing INSTEAD OF Triggers with Views 1-3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381000" y="1143000"/>
            <a:ext cx="8153400" cy="838200"/>
            <a:chOff x="0" y="21039"/>
            <a:chExt cx="6096000" cy="1067040"/>
          </a:xfrm>
          <a:scene3d>
            <a:camera prst="orthographicFront"/>
            <a:lightRig rig="flat" dir="t"/>
          </a:scene3d>
        </p:grpSpPr>
        <p:sp>
          <p:nvSpPr>
            <p:cNvPr id="6" name="Rounded Rectangle 5"/>
            <p:cNvSpPr/>
            <p:nvPr/>
          </p:nvSpPr>
          <p:spPr>
            <a:xfrm>
              <a:off x="0" y="21039"/>
              <a:ext cx="6096000" cy="106704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Rounded Rectangle 4"/>
            <p:cNvSpPr/>
            <p:nvPr/>
          </p:nvSpPr>
          <p:spPr>
            <a:xfrm>
              <a:off x="52089" y="73128"/>
              <a:ext cx="5991822" cy="96286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Can be specified on tables as well as views and provides a wider range and types of updates that the user can perform against a view.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8" name="Group 19"/>
          <p:cNvGrpSpPr/>
          <p:nvPr/>
        </p:nvGrpSpPr>
        <p:grpSpPr>
          <a:xfrm>
            <a:off x="381000" y="2133600"/>
            <a:ext cx="8153400" cy="762000"/>
            <a:chOff x="381000" y="2286000"/>
            <a:chExt cx="8153400" cy="762000"/>
          </a:xfrm>
        </p:grpSpPr>
        <p:grpSp>
          <p:nvGrpSpPr>
            <p:cNvPr id="9" name="Group 21"/>
            <p:cNvGrpSpPr/>
            <p:nvPr/>
          </p:nvGrpSpPr>
          <p:grpSpPr>
            <a:xfrm>
              <a:off x="381000" y="2286000"/>
              <a:ext cx="8153400" cy="762000"/>
              <a:chOff x="381000" y="2286000"/>
              <a:chExt cx="8153400" cy="762000"/>
            </a:xfrm>
          </p:grpSpPr>
          <p:sp>
            <p:nvSpPr>
              <p:cNvPr id="16" name="Rounded Rectangle 15"/>
              <p:cNvSpPr/>
              <p:nvPr/>
            </p:nvSpPr>
            <p:spPr>
              <a:xfrm>
                <a:off x="381000" y="2286000"/>
                <a:ext cx="8153400" cy="762000"/>
              </a:xfrm>
              <a:prstGeom prst="roundRect">
                <a:avLst/>
              </a:prstGeom>
              <a:scene3d>
                <a:camera prst="orthographicFront"/>
                <a:lightRig rig="flat" dir="t"/>
              </a:scene3d>
              <a:sp3d prstMaterial="plastic">
                <a:bevelT w="120900" h="88900"/>
                <a:bevelB w="88900" h="31750" prst="angle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3">
                  <a:shade val="50000"/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3">
                  <a:shade val="5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7" name="Rounded Rectangle 4"/>
              <p:cNvSpPr/>
              <p:nvPr/>
            </p:nvSpPr>
            <p:spPr>
              <a:xfrm>
                <a:off x="442113" y="2323198"/>
                <a:ext cx="8031174" cy="687604"/>
              </a:xfrm>
              <a:prstGeom prst="rect">
                <a:avLst/>
              </a:prstGeom>
              <a:scene3d>
                <a:camera prst="orthographicFront"/>
                <a:lightRig rig="flat" dir="t"/>
              </a:scene3d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52400" tIns="152400" rIns="152400" bIns="152400" numCol="1" spcCol="1270" anchor="ctr" anchorCtr="0">
                <a:noAutofit/>
              </a:bodyPr>
              <a:lstStyle/>
              <a:p>
                <a:pPr lvl="0" algn="l" defTabSz="17780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US" sz="4000" kern="1200" dirty="0"/>
              </a:p>
            </p:txBody>
          </p:sp>
        </p:grpSp>
        <p:sp>
          <p:nvSpPr>
            <p:cNvPr id="21" name="Rounded Rectangle 4"/>
            <p:cNvSpPr/>
            <p:nvPr/>
          </p:nvSpPr>
          <p:spPr>
            <a:xfrm>
              <a:off x="457200" y="2286000"/>
              <a:ext cx="8014062" cy="756364"/>
            </a:xfrm>
            <a:prstGeom prst="rect">
              <a:avLst/>
            </a:prstGeom>
            <a:scene3d>
              <a:camera prst="orthographicFront"/>
              <a:lightRig rig="flat" dir="t"/>
            </a:scene3d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Each table or view is limited to only one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INSTEAD OF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trigger for each triggering action (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INSERT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,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UPDATE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, or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DELETE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) and cannot be used with views having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WITH CHECK OPTION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clause</a:t>
              </a:r>
              <a:r>
                <a:rPr lang="en-US" sz="1600" dirty="0" smtClean="0">
                  <a:latin typeface="Calibri" pitchFamily="34" charset="0"/>
                  <a:cs typeface="Calibri" pitchFamily="34" charset="0"/>
                </a:rPr>
                <a:t>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76400" y="2969042"/>
            <a:ext cx="4800600" cy="38127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29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Triggers / Session 12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smtClean="0"/>
              <a:t>Using INSTEAD OF Triggers with Views 2-3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1000" y="1078468"/>
            <a:ext cx="838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code snippet creates a table named </a:t>
            </a:r>
            <a:r>
              <a:rPr lang="en-US" sz="1800" b="1" dirty="0" smtClean="0">
                <a:cs typeface="Courier New" pitchFamily="49" charset="0"/>
              </a:rPr>
              <a:t>Employee_Personal_Details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1524000"/>
            <a:ext cx="8153400" cy="160043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CREATE TABLE Employee_Personal_Details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(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EmpID int NOT NULL,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FirstName varchar(30) NOT NULL,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LastName varchar(30) NOT NULL,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Address varchar(30)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81000" y="3211830"/>
            <a:ext cx="830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code snippet creates a table named </a:t>
            </a:r>
            <a:r>
              <a:rPr lang="en-US" sz="1800" b="1" dirty="0" smtClean="0">
                <a:cs typeface="Courier New" pitchFamily="49" charset="0"/>
              </a:rPr>
              <a:t>Employee_Salary_Details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5800" y="3657362"/>
            <a:ext cx="8153400" cy="138499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CREATE TABLE Employee_Salary_Details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(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EmpID int NOT NULL,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Designation varchar(30),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Salary int NOT NULL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Triggers / Session 12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04800" y="1143000"/>
            <a:ext cx="822959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A trigger: </a:t>
            </a:r>
          </a:p>
          <a:p>
            <a:pPr marL="798513" lvl="1" indent="-341313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is a stored procedure that is executed when an attempt is made to modify data in a table protected by the trigger. </a:t>
            </a:r>
          </a:p>
          <a:p>
            <a:pPr marL="798513" lvl="1" indent="-341313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cannot be executed directly, nor do they pass or receive parameters. </a:t>
            </a:r>
          </a:p>
          <a:p>
            <a:pPr marL="798513" lvl="1" indent="-341313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is defined on specific tables and these tables are referred to as trigger tables.</a:t>
            </a:r>
          </a:p>
          <a:p>
            <a:pPr marL="798513" lvl="1" indent="-341313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is defined on the </a:t>
            </a:r>
            <a:r>
              <a:rPr lang="en-US" sz="1800" dirty="0" smtClean="0">
                <a:cs typeface="Courier New" pitchFamily="49" charset="0"/>
              </a:rPr>
              <a:t>INSERT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, </a:t>
            </a:r>
            <a:r>
              <a:rPr lang="en-US" sz="1800" dirty="0" smtClean="0">
                <a:cs typeface="Courier New" pitchFamily="49" charset="0"/>
              </a:rPr>
              <a:t>UPDATE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, or </a:t>
            </a:r>
            <a:r>
              <a:rPr lang="en-US" sz="1800" dirty="0" smtClean="0">
                <a:cs typeface="Courier New" pitchFamily="49" charset="0"/>
              </a:rPr>
              <a:t>DELETE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action on a table, it fires automatically when these actions are attempted.</a:t>
            </a:r>
          </a:p>
          <a:p>
            <a:pPr marL="798513" lvl="1" indent="-341313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is created using the </a:t>
            </a:r>
            <a:r>
              <a:rPr lang="en-US" sz="1800" dirty="0" smtClean="0">
                <a:cs typeface="Courier New" pitchFamily="49" charset="0"/>
              </a:rPr>
              <a:t>CREATE TRIGGER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statement.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057400" y="3657600"/>
            <a:ext cx="3505200" cy="3133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30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Triggers / Session 12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smtClean="0"/>
              <a:t>Using INSTEAD OF Triggers with Views 3-3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1000" y="1078468"/>
            <a:ext cx="8305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code snippet creates a view from table named </a:t>
            </a:r>
            <a:r>
              <a:rPr lang="en-US" sz="1800" b="1" dirty="0" smtClean="0">
                <a:cs typeface="Courier New" pitchFamily="49" charset="0"/>
              </a:rPr>
              <a:t>Employee_Personal_Details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and </a:t>
            </a:r>
            <a:r>
              <a:rPr lang="en-US" sz="1800" b="1" dirty="0" smtClean="0">
                <a:cs typeface="Courier New" pitchFamily="49" charset="0"/>
              </a:rPr>
              <a:t>Employee_Salary_Details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1752600"/>
            <a:ext cx="8153400" cy="138499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CREATE VIEW Employee_Details_View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AS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SELECT e1.EmpID, FirstName, LastName, Designation, Salary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FROM Employee_Personal_Details e1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JOIN Employee_Salary_Details e2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ON e1.EmpID = e2.EmpID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81000" y="3124200"/>
            <a:ext cx="8305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code snippet creates an </a:t>
            </a:r>
            <a:r>
              <a:rPr lang="en-US" sz="1800" dirty="0" smtClean="0">
                <a:cs typeface="Courier New" pitchFamily="49" charset="0"/>
              </a:rPr>
              <a:t>INSTEAD OF DELETE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trigger </a:t>
            </a:r>
            <a:r>
              <a:rPr lang="en-US" sz="1800" b="1" dirty="0" smtClean="0">
                <a:cs typeface="Courier New" pitchFamily="49" charset="0"/>
              </a:rPr>
              <a:t>Delete_Employees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on the view: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57200" y="3810000"/>
            <a:ext cx="8153400" cy="203132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CREATE TRIGGER Delete_Employees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ON Employee_Details_View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INSTEAD OF DELETE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AS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BEGIN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DELETE FROM Employee_Salary_Details WHERE EmpID IN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(SELECT EmpID FROM deleted)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DELETE FROM Employee_Personal_Details WHERE EmpID IN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(SELECT EmpID FROM deleted)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81000" y="5830669"/>
            <a:ext cx="830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code snippet deletes a row from the view: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57200" y="6235005"/>
            <a:ext cx="8153400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DELETE FROM Employee_Details _View WHERE EmpID='3'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31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Triggers / Session 12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smtClean="0"/>
              <a:t>Working with DML Triggers 1-3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381000" y="1143000"/>
            <a:ext cx="8153400" cy="838200"/>
            <a:chOff x="0" y="21039"/>
            <a:chExt cx="6096000" cy="1067040"/>
          </a:xfrm>
          <a:scene3d>
            <a:camera prst="orthographicFront"/>
            <a:lightRig rig="flat" dir="t"/>
          </a:scene3d>
        </p:grpSpPr>
        <p:sp>
          <p:nvSpPr>
            <p:cNvPr id="6" name="Rounded Rectangle 5"/>
            <p:cNvSpPr/>
            <p:nvPr/>
          </p:nvSpPr>
          <p:spPr>
            <a:xfrm>
              <a:off x="0" y="21039"/>
              <a:ext cx="6096000" cy="106704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Rounded Rectangle 4"/>
            <p:cNvSpPr/>
            <p:nvPr/>
          </p:nvSpPr>
          <p:spPr>
            <a:xfrm>
              <a:off x="52089" y="73128"/>
              <a:ext cx="5991822" cy="96286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When users have multiple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AFTER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triggers on a triggering action, all of these triggers must have a different name.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8" name="Group 19"/>
          <p:cNvGrpSpPr/>
          <p:nvPr/>
        </p:nvGrpSpPr>
        <p:grpSpPr>
          <a:xfrm>
            <a:off x="381000" y="2133600"/>
            <a:ext cx="8153400" cy="762000"/>
            <a:chOff x="381000" y="2286000"/>
            <a:chExt cx="8153400" cy="762000"/>
          </a:xfrm>
        </p:grpSpPr>
        <p:grpSp>
          <p:nvGrpSpPr>
            <p:cNvPr id="9" name="Group 21"/>
            <p:cNvGrpSpPr/>
            <p:nvPr/>
          </p:nvGrpSpPr>
          <p:grpSpPr>
            <a:xfrm>
              <a:off x="381000" y="2286000"/>
              <a:ext cx="8153400" cy="762000"/>
              <a:chOff x="381000" y="2286000"/>
              <a:chExt cx="8153400" cy="762000"/>
            </a:xfrm>
          </p:grpSpPr>
          <p:sp>
            <p:nvSpPr>
              <p:cNvPr id="16" name="Rounded Rectangle 15"/>
              <p:cNvSpPr/>
              <p:nvPr/>
            </p:nvSpPr>
            <p:spPr>
              <a:xfrm>
                <a:off x="381000" y="2286000"/>
                <a:ext cx="8153400" cy="762000"/>
              </a:xfrm>
              <a:prstGeom prst="roundRect">
                <a:avLst/>
              </a:prstGeom>
              <a:scene3d>
                <a:camera prst="orthographicFront"/>
                <a:lightRig rig="flat" dir="t"/>
              </a:scene3d>
              <a:sp3d prstMaterial="plastic">
                <a:bevelT w="120900" h="88900"/>
                <a:bevelB w="88900" h="31750" prst="angle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3">
                  <a:shade val="50000"/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3">
                  <a:shade val="5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7" name="Rounded Rectangle 4"/>
              <p:cNvSpPr/>
              <p:nvPr/>
            </p:nvSpPr>
            <p:spPr>
              <a:xfrm>
                <a:off x="442113" y="2323198"/>
                <a:ext cx="8031174" cy="687604"/>
              </a:xfrm>
              <a:prstGeom prst="rect">
                <a:avLst/>
              </a:prstGeom>
              <a:scene3d>
                <a:camera prst="orthographicFront"/>
                <a:lightRig rig="flat" dir="t"/>
              </a:scene3d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52400" tIns="152400" rIns="152400" bIns="152400" numCol="1" spcCol="1270" anchor="ctr" anchorCtr="0">
                <a:noAutofit/>
              </a:bodyPr>
              <a:lstStyle/>
              <a:p>
                <a:pPr lvl="0" algn="l" defTabSz="17780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US" sz="4000" kern="1200" dirty="0"/>
              </a:p>
            </p:txBody>
          </p:sp>
        </p:grpSp>
        <p:sp>
          <p:nvSpPr>
            <p:cNvPr id="21" name="Rounded Rectangle 4"/>
            <p:cNvSpPr/>
            <p:nvPr/>
          </p:nvSpPr>
          <p:spPr>
            <a:xfrm>
              <a:off x="457200" y="2286000"/>
              <a:ext cx="8014062" cy="756364"/>
            </a:xfrm>
            <a:prstGeom prst="rect">
              <a:avLst/>
            </a:prstGeom>
            <a:scene3d>
              <a:camera prst="orthographicFront"/>
              <a:lightRig rig="flat" dir="t"/>
            </a:scene3d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An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AFTER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trigger can include a number of SQL statements that perform different functions.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76400" y="3048000"/>
            <a:ext cx="5753100" cy="31432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32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Triggers / Session 12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smtClean="0"/>
              <a:t>Working with DML Triggers 2-3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381000" y="1447800"/>
            <a:ext cx="8153400" cy="838200"/>
            <a:chOff x="0" y="21039"/>
            <a:chExt cx="6096000" cy="1067040"/>
          </a:xfrm>
          <a:scene3d>
            <a:camera prst="orthographicFront"/>
            <a:lightRig rig="flat" dir="t"/>
          </a:scene3d>
        </p:grpSpPr>
        <p:sp>
          <p:nvSpPr>
            <p:cNvPr id="6" name="Rounded Rectangle 5"/>
            <p:cNvSpPr/>
            <p:nvPr/>
          </p:nvSpPr>
          <p:spPr>
            <a:xfrm>
              <a:off x="0" y="21039"/>
              <a:ext cx="6096000" cy="106704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Rounded Rectangle 4"/>
            <p:cNvSpPr/>
            <p:nvPr/>
          </p:nvSpPr>
          <p:spPr>
            <a:xfrm>
              <a:off x="52089" y="73128"/>
              <a:ext cx="5991822" cy="96286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SQL Server 2012 allows users to specify which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AFTER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trigger is to be executed first and which is to be executed last.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8" name="Group 19"/>
          <p:cNvGrpSpPr/>
          <p:nvPr/>
        </p:nvGrpSpPr>
        <p:grpSpPr>
          <a:xfrm>
            <a:off x="381000" y="2362200"/>
            <a:ext cx="8153400" cy="762000"/>
            <a:chOff x="381000" y="2286000"/>
            <a:chExt cx="8153400" cy="762000"/>
          </a:xfrm>
        </p:grpSpPr>
        <p:grpSp>
          <p:nvGrpSpPr>
            <p:cNvPr id="9" name="Group 21"/>
            <p:cNvGrpSpPr/>
            <p:nvPr/>
          </p:nvGrpSpPr>
          <p:grpSpPr>
            <a:xfrm>
              <a:off x="381000" y="2286000"/>
              <a:ext cx="8153400" cy="762000"/>
              <a:chOff x="381000" y="2286000"/>
              <a:chExt cx="8153400" cy="762000"/>
            </a:xfrm>
          </p:grpSpPr>
          <p:sp>
            <p:nvSpPr>
              <p:cNvPr id="16" name="Rounded Rectangle 15"/>
              <p:cNvSpPr/>
              <p:nvPr/>
            </p:nvSpPr>
            <p:spPr>
              <a:xfrm>
                <a:off x="381000" y="2286000"/>
                <a:ext cx="8153400" cy="762000"/>
              </a:xfrm>
              <a:prstGeom prst="roundRect">
                <a:avLst/>
              </a:prstGeom>
              <a:scene3d>
                <a:camera prst="orthographicFront"/>
                <a:lightRig rig="flat" dir="t"/>
              </a:scene3d>
              <a:sp3d prstMaterial="plastic">
                <a:bevelT w="120900" h="88900"/>
                <a:bevelB w="88900" h="31750" prst="angle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3">
                  <a:shade val="50000"/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3">
                  <a:shade val="5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7" name="Rounded Rectangle 4"/>
              <p:cNvSpPr/>
              <p:nvPr/>
            </p:nvSpPr>
            <p:spPr>
              <a:xfrm>
                <a:off x="442113" y="2323198"/>
                <a:ext cx="8031174" cy="687604"/>
              </a:xfrm>
              <a:prstGeom prst="rect">
                <a:avLst/>
              </a:prstGeom>
              <a:scene3d>
                <a:camera prst="orthographicFront"/>
                <a:lightRig rig="flat" dir="t"/>
              </a:scene3d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52400" tIns="152400" rIns="152400" bIns="152400" numCol="1" spcCol="1270" anchor="ctr" anchorCtr="0">
                <a:noAutofit/>
              </a:bodyPr>
              <a:lstStyle/>
              <a:p>
                <a:pPr lvl="0" algn="l" defTabSz="17780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US" sz="4000" kern="1200" dirty="0"/>
              </a:p>
            </p:txBody>
          </p:sp>
        </p:grpSp>
        <p:sp>
          <p:nvSpPr>
            <p:cNvPr id="21" name="Rounded Rectangle 4"/>
            <p:cNvSpPr/>
            <p:nvPr/>
          </p:nvSpPr>
          <p:spPr>
            <a:xfrm>
              <a:off x="457200" y="2286000"/>
              <a:ext cx="8014062" cy="756364"/>
            </a:xfrm>
            <a:prstGeom prst="rect">
              <a:avLst/>
            </a:prstGeom>
            <a:scene3d>
              <a:camera prst="orthographicFront"/>
              <a:lightRig rig="flat" dir="t"/>
            </a:scene3d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All the triggering actions have a first and last trigger defined for them. However, no two triggering actions on a table can have the same first and last triggers.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81000" y="1078468"/>
            <a:ext cx="7696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Execution Order of DML Triggers </a:t>
            </a: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362200" y="3190875"/>
            <a:ext cx="3971925" cy="3667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33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Triggers / Session 12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smtClean="0"/>
              <a:t>Working with DML Triggers 3-3</a:t>
            </a:r>
            <a:endParaRPr lang="en-US" sz="2400" dirty="0"/>
          </a:p>
        </p:txBody>
      </p:sp>
      <p:sp>
        <p:nvSpPr>
          <p:cNvPr id="16" name="TextBox 15"/>
          <p:cNvSpPr txBox="1"/>
          <p:nvPr/>
        </p:nvSpPr>
        <p:spPr>
          <a:xfrm>
            <a:off x="381000" y="1673423"/>
            <a:ext cx="8153400" cy="7386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sp_settriggerorder [ @triggername = ] '[ triggerschema. ] triggername'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, [ @order = ] 'value'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, [ @stmttype = ] 'statement_type'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533400" y="1066800"/>
            <a:ext cx="1524000" cy="457200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 smtClean="0"/>
              <a:t>Syntax:</a:t>
            </a:r>
            <a:endParaRPr lang="en-US" sz="2000" b="1" dirty="0"/>
          </a:p>
        </p:txBody>
      </p:sp>
      <p:sp>
        <p:nvSpPr>
          <p:cNvPr id="12" name="Rectangle 11"/>
          <p:cNvSpPr/>
          <p:nvPr/>
        </p:nvSpPr>
        <p:spPr>
          <a:xfrm>
            <a:off x="381000" y="2590800"/>
            <a:ext cx="8382000" cy="18651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smtClean="0">
                <a:latin typeface="Calibri" pitchFamily="34" charset="0"/>
                <a:cs typeface="Calibri" pitchFamily="34" charset="0"/>
              </a:rPr>
              <a:t>where,</a:t>
            </a:r>
          </a:p>
          <a:p>
            <a:r>
              <a:rPr lang="en-US" sz="1800" dirty="0" smtClean="0">
                <a:cs typeface="Courier New" pitchFamily="49" charset="0"/>
              </a:rPr>
              <a:t>[ triggerschema.] triggername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 is the name of the DML or DDL trigger and the schema to which it belongs and whose order needs to be specified.</a:t>
            </a:r>
          </a:p>
          <a:p>
            <a:r>
              <a:rPr lang="en-US" sz="1800" dirty="0" smtClean="0">
                <a:cs typeface="Courier New" pitchFamily="49" charset="0"/>
              </a:rPr>
              <a:t>value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 specifies the execution order of the trigger as </a:t>
            </a:r>
            <a:r>
              <a:rPr lang="en-US" sz="1800" dirty="0" smtClean="0">
                <a:cs typeface="Courier New" pitchFamily="49" charset="0"/>
              </a:rPr>
              <a:t>FIRST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, </a:t>
            </a:r>
            <a:r>
              <a:rPr lang="en-US" sz="1800" dirty="0" smtClean="0">
                <a:cs typeface="Courier New" pitchFamily="49" charset="0"/>
              </a:rPr>
              <a:t>LAST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, or </a:t>
            </a:r>
            <a:r>
              <a:rPr lang="en-US" sz="1800" dirty="0" smtClean="0">
                <a:cs typeface="Courier New" pitchFamily="49" charset="0"/>
              </a:rPr>
              <a:t>NONE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. If </a:t>
            </a:r>
            <a:r>
              <a:rPr lang="en-US" sz="1800" dirty="0" smtClean="0">
                <a:cs typeface="Courier New" pitchFamily="49" charset="0"/>
              </a:rPr>
              <a:t>FIRST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is specified, then the trigger is fired first.</a:t>
            </a:r>
          </a:p>
          <a:p>
            <a:r>
              <a:rPr lang="en-US" sz="1800" dirty="0" smtClean="0">
                <a:cs typeface="Courier New" pitchFamily="49" charset="0"/>
              </a:rPr>
              <a:t>statement_type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 specifies the type of SQL statement (</a:t>
            </a:r>
            <a:r>
              <a:rPr lang="en-US" sz="1800" dirty="0" smtClean="0">
                <a:cs typeface="Courier New" pitchFamily="49" charset="0"/>
              </a:rPr>
              <a:t>INSERT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, </a:t>
            </a:r>
            <a:r>
              <a:rPr lang="en-US" sz="1800" dirty="0" smtClean="0">
                <a:cs typeface="Courier New" pitchFamily="49" charset="0"/>
              </a:rPr>
              <a:t>UPDATE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, or </a:t>
            </a:r>
            <a:r>
              <a:rPr lang="en-US" sz="1800" dirty="0" smtClean="0">
                <a:cs typeface="Courier New" pitchFamily="49" charset="0"/>
              </a:rPr>
              <a:t>DELETE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) that invokes the DML trigger.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81000" y="4734580"/>
            <a:ext cx="8305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code snippet executes the </a:t>
            </a:r>
            <a:r>
              <a:rPr lang="en-US" sz="1800" b="1" dirty="0" smtClean="0">
                <a:cs typeface="Courier New" pitchFamily="49" charset="0"/>
              </a:rPr>
              <a:t>Employee_Deletion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trigger defined on the table when the </a:t>
            </a:r>
            <a:r>
              <a:rPr lang="en-US" sz="1800" b="1" dirty="0" smtClean="0">
                <a:cs typeface="Courier New" pitchFamily="49" charset="0"/>
              </a:rPr>
              <a:t>DELETE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operation is performed: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57200" y="5420380"/>
            <a:ext cx="8153400" cy="5232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EXEC sp_settriggerorder @triggername = 'Employee_Deletion ', @order = 'FIRST', @stmttype = 'DELETE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34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Triggers / Session 12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smtClean="0"/>
              <a:t>Viewing Definitions of DML Triggers 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381000" y="1143000"/>
            <a:ext cx="8153400" cy="838200"/>
            <a:chOff x="0" y="21039"/>
            <a:chExt cx="6096000" cy="1067040"/>
          </a:xfrm>
          <a:scene3d>
            <a:camera prst="orthographicFront"/>
            <a:lightRig rig="flat" dir="t"/>
          </a:scene3d>
        </p:grpSpPr>
        <p:sp>
          <p:nvSpPr>
            <p:cNvPr id="6" name="Rounded Rectangle 5"/>
            <p:cNvSpPr/>
            <p:nvPr/>
          </p:nvSpPr>
          <p:spPr>
            <a:xfrm>
              <a:off x="0" y="21039"/>
              <a:ext cx="6096000" cy="106704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Rounded Rectangle 4"/>
            <p:cNvSpPr/>
            <p:nvPr/>
          </p:nvSpPr>
          <p:spPr>
            <a:xfrm>
              <a:off x="52089" y="73128"/>
              <a:ext cx="5991822" cy="96286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A trigger definition includes the trigger name, the table on which the trigger is created, the triggering actions, and the SQL statements that are executed.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381000" y="2057400"/>
            <a:ext cx="8153400" cy="762000"/>
            <a:chOff x="381000" y="5181600"/>
            <a:chExt cx="8153400" cy="762000"/>
          </a:xfrm>
        </p:grpSpPr>
        <p:grpSp>
          <p:nvGrpSpPr>
            <p:cNvPr id="9" name="Group 21"/>
            <p:cNvGrpSpPr/>
            <p:nvPr/>
          </p:nvGrpSpPr>
          <p:grpSpPr>
            <a:xfrm>
              <a:off x="381000" y="5181600"/>
              <a:ext cx="8153400" cy="762000"/>
              <a:chOff x="381000" y="2286000"/>
              <a:chExt cx="8153400" cy="762000"/>
            </a:xfrm>
          </p:grpSpPr>
          <p:sp>
            <p:nvSpPr>
              <p:cNvPr id="16" name="Rounded Rectangle 15"/>
              <p:cNvSpPr/>
              <p:nvPr/>
            </p:nvSpPr>
            <p:spPr>
              <a:xfrm>
                <a:off x="381000" y="2286000"/>
                <a:ext cx="8153400" cy="762000"/>
              </a:xfrm>
              <a:prstGeom prst="roundRect">
                <a:avLst/>
              </a:prstGeom>
              <a:scene3d>
                <a:camera prst="orthographicFront"/>
                <a:lightRig rig="flat" dir="t"/>
              </a:scene3d>
              <a:sp3d prstMaterial="plastic">
                <a:bevelT w="120900" h="88900"/>
                <a:bevelB w="88900" h="31750" prst="angle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3">
                  <a:shade val="50000"/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3">
                  <a:shade val="5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7" name="Rounded Rectangle 4"/>
              <p:cNvSpPr/>
              <p:nvPr/>
            </p:nvSpPr>
            <p:spPr>
              <a:xfrm>
                <a:off x="442113" y="2323198"/>
                <a:ext cx="8031174" cy="687604"/>
              </a:xfrm>
              <a:prstGeom prst="rect">
                <a:avLst/>
              </a:prstGeom>
              <a:scene3d>
                <a:camera prst="orthographicFront"/>
                <a:lightRig rig="flat" dir="t"/>
              </a:scene3d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52400" tIns="152400" rIns="152400" bIns="152400" numCol="1" spcCol="1270" anchor="ctr" anchorCtr="0">
                <a:noAutofit/>
              </a:bodyPr>
              <a:lstStyle/>
              <a:p>
                <a:pPr lvl="0" algn="l" defTabSz="17780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US" sz="4000" kern="1200" dirty="0"/>
              </a:p>
            </p:txBody>
          </p:sp>
        </p:grpSp>
        <p:sp>
          <p:nvSpPr>
            <p:cNvPr id="21" name="Rounded Rectangle 4"/>
            <p:cNvSpPr/>
            <p:nvPr/>
          </p:nvSpPr>
          <p:spPr>
            <a:xfrm>
              <a:off x="457200" y="5181600"/>
              <a:ext cx="8014062" cy="756364"/>
            </a:xfrm>
            <a:prstGeom prst="rect">
              <a:avLst/>
            </a:prstGeom>
            <a:scene3d>
              <a:camera prst="orthographicFront"/>
              <a:lightRig rig="flat" dir="t"/>
            </a:scene3d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SQL Server 2012 provides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sp_helptext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stored procedure to retrieve the trigger definitions.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381000" y="2971800"/>
            <a:ext cx="8153400" cy="838200"/>
            <a:chOff x="0" y="21039"/>
            <a:chExt cx="6096000" cy="1067040"/>
          </a:xfrm>
          <a:scene3d>
            <a:camera prst="orthographicFront"/>
            <a:lightRig rig="flat" dir="t"/>
          </a:scene3d>
        </p:grpSpPr>
        <p:sp>
          <p:nvSpPr>
            <p:cNvPr id="18" name="Rounded Rectangle 17"/>
            <p:cNvSpPr/>
            <p:nvPr/>
          </p:nvSpPr>
          <p:spPr>
            <a:xfrm>
              <a:off x="0" y="21039"/>
              <a:ext cx="6096000" cy="106704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9" name="Rounded Rectangle 4"/>
            <p:cNvSpPr/>
            <p:nvPr/>
          </p:nvSpPr>
          <p:spPr>
            <a:xfrm>
              <a:off x="52089" y="73128"/>
              <a:ext cx="5991822" cy="96286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DML trigger name must be specified as the parameter when executing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sp_helptext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381000" y="4569023"/>
            <a:ext cx="8153400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sp_helptext '&lt;DML_trigger_name&gt;'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533400" y="3962400"/>
            <a:ext cx="1524000" cy="457200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 smtClean="0"/>
              <a:t>Syntax:</a:t>
            </a:r>
            <a:endParaRPr lang="en-US" sz="2000" b="1" dirty="0"/>
          </a:p>
        </p:txBody>
      </p:sp>
      <p:sp>
        <p:nvSpPr>
          <p:cNvPr id="23" name="Rectangle 22"/>
          <p:cNvSpPr/>
          <p:nvPr/>
        </p:nvSpPr>
        <p:spPr>
          <a:xfrm>
            <a:off x="381000" y="4953000"/>
            <a:ext cx="8382000" cy="812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smtClean="0">
                <a:latin typeface="Calibri" pitchFamily="34" charset="0"/>
                <a:cs typeface="Calibri" pitchFamily="34" charset="0"/>
              </a:rPr>
              <a:t>where,</a:t>
            </a:r>
          </a:p>
          <a:p>
            <a:r>
              <a:rPr lang="en-US" sz="1800" dirty="0" smtClean="0">
                <a:cs typeface="Courier New" pitchFamily="49" charset="0"/>
              </a:rPr>
              <a:t>DML_trigger_name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 specifies the name of the DML trigger whose definitions are to be displayed.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381000" y="5799891"/>
            <a:ext cx="830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code snippet creates a table named </a:t>
            </a:r>
            <a:r>
              <a:rPr lang="en-US" sz="1800" b="1" dirty="0" smtClean="0">
                <a:cs typeface="Courier New" pitchFamily="49" charset="0"/>
              </a:rPr>
              <a:t>Employee_Salary_Details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 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57200" y="6245423"/>
            <a:ext cx="8153400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sp_helptext 'Employee_Deletion'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35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Triggers / Session 12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smtClean="0"/>
              <a:t>Modifying Definitions of DML Triggers 1-3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381000" y="1295400"/>
            <a:ext cx="8153400" cy="762000"/>
            <a:chOff x="0" y="21039"/>
            <a:chExt cx="6096000" cy="1067040"/>
          </a:xfrm>
          <a:scene3d>
            <a:camera prst="orthographicFront"/>
            <a:lightRig rig="flat" dir="t"/>
          </a:scene3d>
        </p:grpSpPr>
        <p:sp>
          <p:nvSpPr>
            <p:cNvPr id="6" name="Rounded Rectangle 5"/>
            <p:cNvSpPr/>
            <p:nvPr/>
          </p:nvSpPr>
          <p:spPr>
            <a:xfrm>
              <a:off x="0" y="21039"/>
              <a:ext cx="6096000" cy="106704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Rounded Rectangle 4"/>
            <p:cNvSpPr/>
            <p:nvPr/>
          </p:nvSpPr>
          <p:spPr>
            <a:xfrm>
              <a:off x="52089" y="73128"/>
              <a:ext cx="5991822" cy="96286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Trigger parameters are defined at the time of creating a trigger and include the type of triggering action that invokes the trigger and the SQL statements that are executed.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8" name="Group 14"/>
          <p:cNvGrpSpPr/>
          <p:nvPr/>
        </p:nvGrpSpPr>
        <p:grpSpPr>
          <a:xfrm>
            <a:off x="381000" y="2133600"/>
            <a:ext cx="8153400" cy="762000"/>
            <a:chOff x="381000" y="3657600"/>
            <a:chExt cx="8153400" cy="762000"/>
          </a:xfrm>
        </p:grpSpPr>
        <p:grpSp>
          <p:nvGrpSpPr>
            <p:cNvPr id="9" name="Group 21"/>
            <p:cNvGrpSpPr/>
            <p:nvPr/>
          </p:nvGrpSpPr>
          <p:grpSpPr>
            <a:xfrm>
              <a:off x="381000" y="3657600"/>
              <a:ext cx="8153400" cy="762000"/>
              <a:chOff x="381000" y="2286000"/>
              <a:chExt cx="8153400" cy="762000"/>
            </a:xfrm>
          </p:grpSpPr>
          <p:sp>
            <p:nvSpPr>
              <p:cNvPr id="16" name="Rounded Rectangle 15"/>
              <p:cNvSpPr/>
              <p:nvPr/>
            </p:nvSpPr>
            <p:spPr>
              <a:xfrm>
                <a:off x="381000" y="2286000"/>
                <a:ext cx="8153400" cy="762000"/>
              </a:xfrm>
              <a:prstGeom prst="roundRect">
                <a:avLst/>
              </a:prstGeom>
              <a:scene3d>
                <a:camera prst="orthographicFront"/>
                <a:lightRig rig="flat" dir="t"/>
              </a:scene3d>
              <a:sp3d prstMaterial="plastic">
                <a:bevelT w="120900" h="88900"/>
                <a:bevelB w="88900" h="31750" prst="angle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3">
                  <a:shade val="50000"/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3">
                  <a:shade val="5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7" name="Rounded Rectangle 4"/>
              <p:cNvSpPr/>
              <p:nvPr/>
            </p:nvSpPr>
            <p:spPr>
              <a:xfrm>
                <a:off x="442113" y="2360396"/>
                <a:ext cx="8031174" cy="687604"/>
              </a:xfrm>
              <a:prstGeom prst="rect">
                <a:avLst/>
              </a:prstGeom>
              <a:scene3d>
                <a:camera prst="orthographicFront"/>
                <a:lightRig rig="flat" dir="t"/>
              </a:scene3d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52400" tIns="152400" rIns="152400" bIns="152400" numCol="1" spcCol="1270" anchor="ctr" anchorCtr="0">
                <a:noAutofit/>
              </a:bodyPr>
              <a:lstStyle/>
              <a:p>
                <a:pPr lvl="0" algn="l" defTabSz="17780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US" sz="4000" kern="1200" dirty="0"/>
              </a:p>
            </p:txBody>
          </p:sp>
        </p:grpSp>
        <p:sp>
          <p:nvSpPr>
            <p:cNvPr id="21" name="Rounded Rectangle 4"/>
            <p:cNvSpPr/>
            <p:nvPr/>
          </p:nvSpPr>
          <p:spPr>
            <a:xfrm>
              <a:off x="457200" y="3657600"/>
              <a:ext cx="8014062" cy="756364"/>
            </a:xfrm>
            <a:prstGeom prst="rect">
              <a:avLst/>
            </a:prstGeom>
            <a:scene3d>
              <a:camera prst="orthographicFront"/>
              <a:lightRig rig="flat" dir="t"/>
            </a:scene3d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User can modify any of these parameters for a DML trigger in any one of two ways: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25" name="TextBox 24"/>
          <p:cNvSpPr txBox="1"/>
          <p:nvPr/>
        </p:nvSpPr>
        <p:spPr>
          <a:xfrm>
            <a:off x="381001" y="2971800"/>
            <a:ext cx="82295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98513" lvl="1" indent="-341313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Drop and re-create the trigger with the new parameters. </a:t>
            </a:r>
          </a:p>
          <a:p>
            <a:pPr marL="798513" lvl="1" indent="-341313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Change the parameters using the </a:t>
            </a:r>
            <a:r>
              <a:rPr lang="en-US" sz="1800" dirty="0" smtClean="0">
                <a:cs typeface="Courier New" pitchFamily="49" charset="0"/>
              </a:rPr>
              <a:t>ALTER TRIGGER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statement. </a:t>
            </a:r>
          </a:p>
        </p:txBody>
      </p:sp>
      <p:sp>
        <p:nvSpPr>
          <p:cNvPr id="18" name="Wave 17"/>
          <p:cNvSpPr/>
          <p:nvPr/>
        </p:nvSpPr>
        <p:spPr>
          <a:xfrm>
            <a:off x="990600" y="3657600"/>
            <a:ext cx="6553200" cy="914400"/>
          </a:xfrm>
          <a:prstGeom prst="wav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800" dirty="0" smtClean="0"/>
          </a:p>
          <a:p>
            <a:r>
              <a:rPr lang="en-US" sz="1800" dirty="0" smtClean="0"/>
              <a:t>A DML trigger can be encrypted to hide its definition.	</a:t>
            </a:r>
          </a:p>
          <a:p>
            <a:endParaRPr lang="en-US" sz="1800" dirty="0" smtClean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905000" y="4626386"/>
            <a:ext cx="3733800" cy="20792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36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Triggers / Session 12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smtClean="0"/>
              <a:t>Modifying Definitions of DML Triggers</a:t>
            </a:r>
            <a:r>
              <a:rPr sz="2400" dirty="0" smtClean="0"/>
              <a:t> </a:t>
            </a:r>
            <a:r>
              <a:rPr dirty="0" smtClean="0"/>
              <a:t>2-3</a:t>
            </a:r>
            <a:endParaRPr lang="en-US" sz="2400" dirty="0"/>
          </a:p>
        </p:txBody>
      </p:sp>
      <p:sp>
        <p:nvSpPr>
          <p:cNvPr id="16" name="TextBox 15"/>
          <p:cNvSpPr txBox="1"/>
          <p:nvPr/>
        </p:nvSpPr>
        <p:spPr>
          <a:xfrm>
            <a:off x="381000" y="1673423"/>
            <a:ext cx="8153400" cy="138499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ALTER TRIGGER &lt;trigger_name&gt;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ON { &lt;table_name&gt; | &lt;view_name&gt; }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[WITH ENCRYPTION]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{ FOR | AFTER | INSTEAD OF }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{ [ INSERT ] [ , ] [ UPDATE ] [ , ] [ DELETE ] }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AS &lt;sql_statement&gt;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533400" y="1066800"/>
            <a:ext cx="1524000" cy="457200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 smtClean="0"/>
              <a:t>Syntax:</a:t>
            </a:r>
            <a:endParaRPr lang="en-US" sz="2000" b="1" dirty="0"/>
          </a:p>
        </p:txBody>
      </p:sp>
      <p:sp>
        <p:nvSpPr>
          <p:cNvPr id="12" name="Rectangle 11"/>
          <p:cNvSpPr/>
          <p:nvPr/>
        </p:nvSpPr>
        <p:spPr>
          <a:xfrm>
            <a:off x="533400" y="3276600"/>
            <a:ext cx="7848600" cy="16712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smtClean="0">
                <a:latin typeface="Calibri" pitchFamily="34" charset="0"/>
                <a:cs typeface="Calibri" pitchFamily="34" charset="0"/>
              </a:rPr>
              <a:t>where,</a:t>
            </a:r>
          </a:p>
          <a:p>
            <a:r>
              <a:rPr lang="en-US" sz="1800" dirty="0" smtClean="0">
                <a:cs typeface="Courier New" pitchFamily="49" charset="0"/>
              </a:rPr>
              <a:t>WITH ENCRYPTION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 specifies that the DML trigger definitions are not displayed.</a:t>
            </a:r>
          </a:p>
          <a:p>
            <a:r>
              <a:rPr lang="en-US" sz="1800" dirty="0" smtClean="0">
                <a:cs typeface="Courier New" pitchFamily="49" charset="0"/>
              </a:rPr>
              <a:t>FOR | AFTER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 specifies that the DML trigger executes after the modification operations are complete.</a:t>
            </a:r>
          </a:p>
          <a:p>
            <a:r>
              <a:rPr lang="en-US" sz="1800" dirty="0" smtClean="0">
                <a:cs typeface="Courier New" pitchFamily="49" charset="0"/>
              </a:rPr>
              <a:t>INSTEAD OF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 specifies that the DML trigger executes in place of the modification operations.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37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Triggers / Session 12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smtClean="0"/>
              <a:t>Modifying Definitions of DML Triggers </a:t>
            </a:r>
            <a:r>
              <a:rPr lang="en-US" dirty="0" smtClean="0"/>
              <a:t>3-3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1000" y="1078468"/>
            <a:ext cx="7696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code snippet alters the </a:t>
            </a:r>
            <a:r>
              <a:rPr lang="en-US" sz="1800" b="1" dirty="0" smtClean="0">
                <a:cs typeface="Courier New" pitchFamily="49" charset="0"/>
              </a:rPr>
              <a:t>CheckEmployeeID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trigger created on the </a:t>
            </a:r>
            <a:r>
              <a:rPr lang="en-US" sz="1800" b="1" dirty="0" smtClean="0">
                <a:cs typeface="Courier New" pitchFamily="49" charset="0"/>
              </a:rPr>
              <a:t>EmployeeDetails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table using the </a:t>
            </a:r>
            <a:r>
              <a:rPr lang="en-US" sz="1800" dirty="0" smtClean="0">
                <a:cs typeface="Courier New" pitchFamily="49" charset="0"/>
              </a:rPr>
              <a:t>WITH ENCRYPTION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option: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62000" y="1752600"/>
            <a:ext cx="7696200" cy="224676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ALTER TRIGGER CheckEmployeeID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ON EmployeeDetails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WITH ENCRYPTION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FOR INSERT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AS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IF 'E01' IN (SELECT EmployeeID FROM inserted)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BEGIN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PRINT 'User cannot insert the customers of Austria'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ROLLBACK TRANSACTION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END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762000" y="4114800"/>
            <a:ext cx="1219200" cy="457200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 smtClean="0"/>
              <a:t>Output:</a:t>
            </a:r>
            <a:endParaRPr lang="en-US" sz="20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762000" y="4687431"/>
            <a:ext cx="7696200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The text for object CheckEmployeeID is encrypted.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38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Triggers / Session 12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smtClean="0"/>
              <a:t>Dropping DML Triggers 1-2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381000" y="1295400"/>
            <a:ext cx="8153400" cy="762000"/>
            <a:chOff x="0" y="21039"/>
            <a:chExt cx="6096000" cy="1067040"/>
          </a:xfrm>
          <a:scene3d>
            <a:camera prst="orthographicFront"/>
            <a:lightRig rig="flat" dir="t"/>
          </a:scene3d>
        </p:grpSpPr>
        <p:sp>
          <p:nvSpPr>
            <p:cNvPr id="6" name="Rounded Rectangle 5"/>
            <p:cNvSpPr/>
            <p:nvPr/>
          </p:nvSpPr>
          <p:spPr>
            <a:xfrm>
              <a:off x="0" y="21039"/>
              <a:ext cx="6096000" cy="106704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Rounded Rectangle 4"/>
            <p:cNvSpPr/>
            <p:nvPr/>
          </p:nvSpPr>
          <p:spPr>
            <a:xfrm>
              <a:off x="52089" y="73128"/>
              <a:ext cx="5991822" cy="96286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Trigger can be dropped using the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DROP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TRIGGER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statement.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8" name="Group 14"/>
          <p:cNvGrpSpPr/>
          <p:nvPr/>
        </p:nvGrpSpPr>
        <p:grpSpPr>
          <a:xfrm>
            <a:off x="381000" y="2133600"/>
            <a:ext cx="8153400" cy="762000"/>
            <a:chOff x="381000" y="3657600"/>
            <a:chExt cx="8153400" cy="762000"/>
          </a:xfrm>
        </p:grpSpPr>
        <p:grpSp>
          <p:nvGrpSpPr>
            <p:cNvPr id="9" name="Group 21"/>
            <p:cNvGrpSpPr/>
            <p:nvPr/>
          </p:nvGrpSpPr>
          <p:grpSpPr>
            <a:xfrm>
              <a:off x="381000" y="3657600"/>
              <a:ext cx="8153400" cy="762000"/>
              <a:chOff x="381000" y="2286000"/>
              <a:chExt cx="8153400" cy="762000"/>
            </a:xfrm>
          </p:grpSpPr>
          <p:sp>
            <p:nvSpPr>
              <p:cNvPr id="16" name="Rounded Rectangle 15"/>
              <p:cNvSpPr/>
              <p:nvPr/>
            </p:nvSpPr>
            <p:spPr>
              <a:xfrm>
                <a:off x="381000" y="2286000"/>
                <a:ext cx="8153400" cy="762000"/>
              </a:xfrm>
              <a:prstGeom prst="roundRect">
                <a:avLst/>
              </a:prstGeom>
              <a:scene3d>
                <a:camera prst="orthographicFront"/>
                <a:lightRig rig="flat" dir="t"/>
              </a:scene3d>
              <a:sp3d prstMaterial="plastic">
                <a:bevelT w="120900" h="88900"/>
                <a:bevelB w="88900" h="31750" prst="angle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3">
                  <a:shade val="50000"/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3">
                  <a:shade val="5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7" name="Rounded Rectangle 4"/>
              <p:cNvSpPr/>
              <p:nvPr/>
            </p:nvSpPr>
            <p:spPr>
              <a:xfrm>
                <a:off x="442113" y="2360396"/>
                <a:ext cx="8031174" cy="687604"/>
              </a:xfrm>
              <a:prstGeom prst="rect">
                <a:avLst/>
              </a:prstGeom>
              <a:scene3d>
                <a:camera prst="orthographicFront"/>
                <a:lightRig rig="flat" dir="t"/>
              </a:scene3d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52400" tIns="152400" rIns="152400" bIns="152400" numCol="1" spcCol="1270" anchor="ctr" anchorCtr="0">
                <a:noAutofit/>
              </a:bodyPr>
              <a:lstStyle/>
              <a:p>
                <a:pPr lvl="0" algn="l" defTabSz="17780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US" sz="4000" kern="1200" dirty="0"/>
              </a:p>
            </p:txBody>
          </p:sp>
        </p:grpSp>
        <p:sp>
          <p:nvSpPr>
            <p:cNvPr id="21" name="Rounded Rectangle 4"/>
            <p:cNvSpPr/>
            <p:nvPr/>
          </p:nvSpPr>
          <p:spPr>
            <a:xfrm>
              <a:off x="457200" y="3657600"/>
              <a:ext cx="8014062" cy="756364"/>
            </a:xfrm>
            <a:prstGeom prst="rect">
              <a:avLst/>
            </a:prstGeom>
            <a:scene3d>
              <a:camera prst="orthographicFront"/>
              <a:lightRig rig="flat" dir="t"/>
            </a:scene3d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Multiple triggers can also be dropped using a single drop trigger statement.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25" name="TextBox 24"/>
          <p:cNvSpPr txBox="1"/>
          <p:nvPr/>
        </p:nvSpPr>
        <p:spPr>
          <a:xfrm>
            <a:off x="381001" y="2971800"/>
            <a:ext cx="82295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98513" lvl="1" indent="-341313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When a table is dropped, all the triggers defined on that table are also dropped. </a:t>
            </a:r>
          </a:p>
        </p:txBody>
      </p:sp>
      <p:sp>
        <p:nvSpPr>
          <p:cNvPr id="18" name="Wave 17"/>
          <p:cNvSpPr/>
          <p:nvPr/>
        </p:nvSpPr>
        <p:spPr>
          <a:xfrm>
            <a:off x="609600" y="3581400"/>
            <a:ext cx="7772400" cy="990600"/>
          </a:xfrm>
          <a:prstGeom prst="wav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800" dirty="0" smtClean="0"/>
          </a:p>
          <a:p>
            <a:r>
              <a:rPr lang="en-US" sz="1800" dirty="0" smtClean="0"/>
              <a:t>When the DML trigger is deleted from the table, the information about the trigger is also removed from the catalog views.	</a:t>
            </a:r>
          </a:p>
          <a:p>
            <a:endParaRPr lang="en-US" sz="1800" dirty="0" smtClean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057400" y="4648200"/>
            <a:ext cx="3521869" cy="2057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39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Triggers / Session 12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smtClean="0"/>
              <a:t>Dropping DML Triggers 2-2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381000" y="1673423"/>
            <a:ext cx="8153400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DROP TRIGGER &lt;DML_trigger_name&gt; [ ,...n ]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533400" y="1066800"/>
            <a:ext cx="1524000" cy="457200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 smtClean="0"/>
              <a:t>Syntax:</a:t>
            </a:r>
            <a:endParaRPr lang="en-US" sz="2000" b="1" dirty="0"/>
          </a:p>
        </p:txBody>
      </p:sp>
      <p:sp>
        <p:nvSpPr>
          <p:cNvPr id="12" name="Rectangle 11"/>
          <p:cNvSpPr/>
          <p:nvPr/>
        </p:nvSpPr>
        <p:spPr>
          <a:xfrm>
            <a:off x="533400" y="2209800"/>
            <a:ext cx="7848600" cy="9510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smtClean="0">
                <a:latin typeface="Calibri" pitchFamily="34" charset="0"/>
                <a:cs typeface="Calibri" pitchFamily="34" charset="0"/>
              </a:rPr>
              <a:t>where,</a:t>
            </a:r>
          </a:p>
          <a:p>
            <a:r>
              <a:rPr lang="en-US" sz="1800" dirty="0" smtClean="0">
                <a:cs typeface="Courier New" pitchFamily="49" charset="0"/>
              </a:rPr>
              <a:t>DML_trigger_name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 specifies the name of the DML trigger to be dropped.</a:t>
            </a:r>
          </a:p>
          <a:p>
            <a:r>
              <a:rPr lang="en-US" sz="1800" dirty="0" smtClean="0">
                <a:cs typeface="Courier New" pitchFamily="49" charset="0"/>
              </a:rPr>
              <a:t>[ ,...n ]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 specifies that multiple DML triggers can be dropped.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81000" y="3468469"/>
            <a:ext cx="7696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code snippet drops the </a:t>
            </a:r>
            <a:r>
              <a:rPr lang="en-US" sz="1800" b="1" dirty="0" smtClean="0">
                <a:cs typeface="Courier New" pitchFamily="49" charset="0"/>
              </a:rPr>
              <a:t>CheckEmployeeID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trigger created on the </a:t>
            </a:r>
            <a:r>
              <a:rPr lang="en-US" sz="1800" b="1" dirty="0" smtClean="0">
                <a:cs typeface="Courier New" pitchFamily="49" charset="0"/>
              </a:rPr>
              <a:t>EmployeeDetails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table: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62000" y="4264223"/>
            <a:ext cx="7696200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DROP TRIGGER CheckEmployeeID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Triggers / Session 12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smtClean="0"/>
              <a:t>Uses of Triggers </a:t>
            </a:r>
            <a:endParaRPr lang="en-US" dirty="0"/>
          </a:p>
        </p:txBody>
      </p:sp>
      <p:grpSp>
        <p:nvGrpSpPr>
          <p:cNvPr id="5" name="Group 5"/>
          <p:cNvGrpSpPr/>
          <p:nvPr/>
        </p:nvGrpSpPr>
        <p:grpSpPr>
          <a:xfrm>
            <a:off x="381000" y="990600"/>
            <a:ext cx="8153400" cy="838200"/>
            <a:chOff x="0" y="21039"/>
            <a:chExt cx="6096000" cy="1067040"/>
          </a:xfrm>
          <a:scene3d>
            <a:camera prst="orthographicFront"/>
            <a:lightRig rig="flat" dir="t"/>
          </a:scene3d>
        </p:grpSpPr>
        <p:sp>
          <p:nvSpPr>
            <p:cNvPr id="7" name="Rounded Rectangle 6"/>
            <p:cNvSpPr/>
            <p:nvPr/>
          </p:nvSpPr>
          <p:spPr>
            <a:xfrm>
              <a:off x="0" y="21039"/>
              <a:ext cx="6096000" cy="106704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8" name="Rounded Rectangle 4"/>
            <p:cNvSpPr/>
            <p:nvPr/>
          </p:nvSpPr>
          <p:spPr>
            <a:xfrm>
              <a:off x="52089" y="73128"/>
              <a:ext cx="5991822" cy="96286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Triggers can contain complex processing logic and are generally used for maintaining low-level data integrity. Primary uses of triggers can be classified as follows: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15" name="Rounded Rectangle 4"/>
          <p:cNvSpPr/>
          <p:nvPr/>
        </p:nvSpPr>
        <p:spPr>
          <a:xfrm>
            <a:off x="450669" y="3241318"/>
            <a:ext cx="8014062" cy="756364"/>
          </a:xfrm>
          <a:prstGeom prst="rect">
            <a:avLst/>
          </a:prstGeom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76200" tIns="76200" rIns="76200" bIns="76200" numCol="1" spcCol="1270" anchor="ctr" anchorCtr="0">
            <a:noAutofit/>
          </a:bodyPr>
          <a:lstStyle/>
          <a:p>
            <a:pPr lvl="0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800" kern="1200" dirty="0">
              <a:latin typeface="Calibri" pitchFamily="34" charset="0"/>
              <a:cs typeface="Calibri" pitchFamily="34" charset="0"/>
            </a:endParaRPr>
          </a:p>
        </p:txBody>
      </p:sp>
      <p:graphicFrame>
        <p:nvGraphicFramePr>
          <p:cNvPr id="19" name="Diagram 18"/>
          <p:cNvGraphicFramePr/>
          <p:nvPr/>
        </p:nvGraphicFramePr>
        <p:xfrm>
          <a:off x="838200" y="1854200"/>
          <a:ext cx="7315200" cy="4775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40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Triggers / Session 12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smtClean="0"/>
              <a:t>DDL Triggers 1-2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381000" y="1295400"/>
            <a:ext cx="8153400" cy="762000"/>
            <a:chOff x="0" y="21039"/>
            <a:chExt cx="6096000" cy="1067040"/>
          </a:xfrm>
          <a:scene3d>
            <a:camera prst="orthographicFront"/>
            <a:lightRig rig="flat" dir="t"/>
          </a:scene3d>
        </p:grpSpPr>
        <p:sp>
          <p:nvSpPr>
            <p:cNvPr id="6" name="Rounded Rectangle 5"/>
            <p:cNvSpPr/>
            <p:nvPr/>
          </p:nvSpPr>
          <p:spPr>
            <a:xfrm>
              <a:off x="0" y="21039"/>
              <a:ext cx="6096000" cy="106704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Rounded Rectangle 4"/>
            <p:cNvSpPr/>
            <p:nvPr/>
          </p:nvSpPr>
          <p:spPr>
            <a:xfrm>
              <a:off x="52089" y="73128"/>
              <a:ext cx="5991822" cy="96286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Data Definition Language (DDL) triggers execute stored procedures when DDL events such as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CREATE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,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ALTER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, and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DROP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statements occur in the database or the server.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8" name="Group 14"/>
          <p:cNvGrpSpPr/>
          <p:nvPr/>
        </p:nvGrpSpPr>
        <p:grpSpPr>
          <a:xfrm>
            <a:off x="381000" y="2133600"/>
            <a:ext cx="8153400" cy="762000"/>
            <a:chOff x="381000" y="3657600"/>
            <a:chExt cx="8153400" cy="762000"/>
          </a:xfrm>
        </p:grpSpPr>
        <p:grpSp>
          <p:nvGrpSpPr>
            <p:cNvPr id="9" name="Group 21"/>
            <p:cNvGrpSpPr/>
            <p:nvPr/>
          </p:nvGrpSpPr>
          <p:grpSpPr>
            <a:xfrm>
              <a:off x="381000" y="3657600"/>
              <a:ext cx="8153400" cy="762000"/>
              <a:chOff x="381000" y="2286000"/>
              <a:chExt cx="8153400" cy="762000"/>
            </a:xfrm>
          </p:grpSpPr>
          <p:sp>
            <p:nvSpPr>
              <p:cNvPr id="16" name="Rounded Rectangle 15"/>
              <p:cNvSpPr/>
              <p:nvPr/>
            </p:nvSpPr>
            <p:spPr>
              <a:xfrm>
                <a:off x="381000" y="2286000"/>
                <a:ext cx="8153400" cy="762000"/>
              </a:xfrm>
              <a:prstGeom prst="roundRect">
                <a:avLst/>
              </a:prstGeom>
              <a:scene3d>
                <a:camera prst="orthographicFront"/>
                <a:lightRig rig="flat" dir="t"/>
              </a:scene3d>
              <a:sp3d prstMaterial="plastic">
                <a:bevelT w="120900" h="88900"/>
                <a:bevelB w="88900" h="31750" prst="angle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3">
                  <a:shade val="50000"/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3">
                  <a:shade val="5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7" name="Rounded Rectangle 4"/>
              <p:cNvSpPr/>
              <p:nvPr/>
            </p:nvSpPr>
            <p:spPr>
              <a:xfrm>
                <a:off x="442113" y="2360396"/>
                <a:ext cx="8031174" cy="687604"/>
              </a:xfrm>
              <a:prstGeom prst="rect">
                <a:avLst/>
              </a:prstGeom>
              <a:scene3d>
                <a:camera prst="orthographicFront"/>
                <a:lightRig rig="flat" dir="t"/>
              </a:scene3d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52400" tIns="152400" rIns="152400" bIns="152400" numCol="1" spcCol="1270" anchor="ctr" anchorCtr="0">
                <a:noAutofit/>
              </a:bodyPr>
              <a:lstStyle/>
              <a:p>
                <a:pPr lvl="0" algn="l" defTabSz="17780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US" sz="4000" kern="1200" dirty="0"/>
              </a:p>
            </p:txBody>
          </p:sp>
        </p:grpSp>
        <p:sp>
          <p:nvSpPr>
            <p:cNvPr id="21" name="Rounded Rectangle 4"/>
            <p:cNvSpPr/>
            <p:nvPr/>
          </p:nvSpPr>
          <p:spPr>
            <a:xfrm>
              <a:off x="457200" y="3657600"/>
              <a:ext cx="8014062" cy="756364"/>
            </a:xfrm>
            <a:prstGeom prst="rect">
              <a:avLst/>
            </a:prstGeom>
            <a:scene3d>
              <a:camera prst="orthographicFront"/>
              <a:lightRig rig="flat" dir="t"/>
            </a:scene3d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DDL triggers can operate only on completion of the DDL events.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381000" y="2971800"/>
            <a:ext cx="8153400" cy="762000"/>
            <a:chOff x="0" y="21039"/>
            <a:chExt cx="6096000" cy="1067040"/>
          </a:xfrm>
          <a:scene3d>
            <a:camera prst="orthographicFront"/>
            <a:lightRig rig="flat" dir="t"/>
          </a:scene3d>
        </p:grpSpPr>
        <p:sp>
          <p:nvSpPr>
            <p:cNvPr id="20" name="Rounded Rectangle 19"/>
            <p:cNvSpPr/>
            <p:nvPr/>
          </p:nvSpPr>
          <p:spPr>
            <a:xfrm>
              <a:off x="0" y="21039"/>
              <a:ext cx="6096000" cy="106704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2" name="Rounded Rectangle 4"/>
            <p:cNvSpPr/>
            <p:nvPr/>
          </p:nvSpPr>
          <p:spPr>
            <a:xfrm>
              <a:off x="52089" y="73128"/>
              <a:ext cx="5991822" cy="96286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DDL triggers can be used to prevent modifications in the database schema. A schema is a collection of objects such as tables, views, and so forth in a database.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23" name="Group 14"/>
          <p:cNvGrpSpPr/>
          <p:nvPr/>
        </p:nvGrpSpPr>
        <p:grpSpPr>
          <a:xfrm>
            <a:off x="381000" y="3810000"/>
            <a:ext cx="8153400" cy="762000"/>
            <a:chOff x="381000" y="3657600"/>
            <a:chExt cx="8153400" cy="762000"/>
          </a:xfrm>
        </p:grpSpPr>
        <p:grpSp>
          <p:nvGrpSpPr>
            <p:cNvPr id="24" name="Group 21"/>
            <p:cNvGrpSpPr/>
            <p:nvPr/>
          </p:nvGrpSpPr>
          <p:grpSpPr>
            <a:xfrm>
              <a:off x="381000" y="3657600"/>
              <a:ext cx="8153400" cy="762000"/>
              <a:chOff x="381000" y="2286000"/>
              <a:chExt cx="8153400" cy="762000"/>
            </a:xfrm>
          </p:grpSpPr>
          <p:sp>
            <p:nvSpPr>
              <p:cNvPr id="27" name="Rounded Rectangle 26"/>
              <p:cNvSpPr/>
              <p:nvPr/>
            </p:nvSpPr>
            <p:spPr>
              <a:xfrm>
                <a:off x="381000" y="2286000"/>
                <a:ext cx="8153400" cy="762000"/>
              </a:xfrm>
              <a:prstGeom prst="roundRect">
                <a:avLst/>
              </a:prstGeom>
              <a:scene3d>
                <a:camera prst="orthographicFront"/>
                <a:lightRig rig="flat" dir="t"/>
              </a:scene3d>
              <a:sp3d prstMaterial="plastic">
                <a:bevelT w="120900" h="88900"/>
                <a:bevelB w="88900" h="31750" prst="angle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3">
                  <a:shade val="50000"/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3">
                  <a:shade val="5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28" name="Rounded Rectangle 4"/>
              <p:cNvSpPr/>
              <p:nvPr/>
            </p:nvSpPr>
            <p:spPr>
              <a:xfrm>
                <a:off x="442113" y="2360396"/>
                <a:ext cx="8031174" cy="687604"/>
              </a:xfrm>
              <a:prstGeom prst="rect">
                <a:avLst/>
              </a:prstGeom>
              <a:scene3d>
                <a:camera prst="orthographicFront"/>
                <a:lightRig rig="flat" dir="t"/>
              </a:scene3d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52400" tIns="152400" rIns="152400" bIns="152400" numCol="1" spcCol="1270" anchor="ctr" anchorCtr="0">
                <a:noAutofit/>
              </a:bodyPr>
              <a:lstStyle/>
              <a:p>
                <a:pPr lvl="0" algn="l" defTabSz="17780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US" sz="4000" kern="1200" dirty="0"/>
              </a:p>
            </p:txBody>
          </p:sp>
        </p:grpSp>
        <p:sp>
          <p:nvSpPr>
            <p:cNvPr id="26" name="Rounded Rectangle 4"/>
            <p:cNvSpPr/>
            <p:nvPr/>
          </p:nvSpPr>
          <p:spPr>
            <a:xfrm>
              <a:off x="457200" y="3657600"/>
              <a:ext cx="8014062" cy="756364"/>
            </a:xfrm>
            <a:prstGeom prst="rect">
              <a:avLst/>
            </a:prstGeom>
            <a:scene3d>
              <a:camera prst="orthographicFront"/>
              <a:lightRig rig="flat" dir="t"/>
            </a:scene3d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DDL triggers can invoke an event or display a message based on the modifications attempted on the schema and are defined either at the database level or at the server level.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981200" y="4648200"/>
            <a:ext cx="3733800" cy="2166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41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Triggers / Session 12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smtClean="0"/>
              <a:t>DDL Triggers 2-2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381000" y="1673423"/>
            <a:ext cx="8153400" cy="116955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CREATE TRIGGER &lt;trigger_name&gt;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ON { ALL SERVER | DATABASE }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[WITH ENCRYPTION]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{ FOR | AFTER } { &lt;event_type&gt; }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AS &lt;sql_statement&gt;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533400" y="1066800"/>
            <a:ext cx="1524000" cy="457200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 smtClean="0"/>
              <a:t>Syntax:</a:t>
            </a:r>
            <a:endParaRPr lang="en-US" sz="2000" b="1" dirty="0"/>
          </a:p>
        </p:txBody>
      </p:sp>
      <p:sp>
        <p:nvSpPr>
          <p:cNvPr id="12" name="Rectangle 11"/>
          <p:cNvSpPr/>
          <p:nvPr/>
        </p:nvSpPr>
        <p:spPr>
          <a:xfrm>
            <a:off x="457200" y="2895600"/>
            <a:ext cx="7848600" cy="16712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smtClean="0">
                <a:latin typeface="Calibri" pitchFamily="34" charset="0"/>
                <a:cs typeface="Calibri" pitchFamily="34" charset="0"/>
              </a:rPr>
              <a:t>where,</a:t>
            </a:r>
          </a:p>
          <a:p>
            <a:r>
              <a:rPr lang="en-US" sz="1800" dirty="0" smtClean="0">
                <a:cs typeface="Courier New" pitchFamily="49" charset="0"/>
              </a:rPr>
              <a:t>ALL SERVER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 specifies that the DDL trigger executes when DDL events occur in the current server.</a:t>
            </a:r>
          </a:p>
          <a:p>
            <a:r>
              <a:rPr lang="en-US" sz="1800" dirty="0" smtClean="0">
                <a:cs typeface="Courier New" pitchFamily="49" charset="0"/>
              </a:rPr>
              <a:t>DATABASE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 specifies that the DDL trigger executes when DDL events occur in the current database.</a:t>
            </a:r>
          </a:p>
          <a:p>
            <a:r>
              <a:rPr lang="en-US" sz="1800" dirty="0" smtClean="0">
                <a:cs typeface="Courier New" pitchFamily="49" charset="0"/>
              </a:rPr>
              <a:t>event_type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 specifies the name of the DDL event that invokes the DDL trigger.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6200" y="4572000"/>
            <a:ext cx="7696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code snippet creates a DDL trigger for dropping and altering a table: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57200" y="5181600"/>
            <a:ext cx="7696200" cy="138499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CREATE TRIGGER Secure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ON DATABASE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FOR DROP_TABLE, ALTER_TABLE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AS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PRINT 'You must disable Trigger "Secure" to drop or alter tables!'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ROLLBACK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42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Triggers / Session 12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smtClean="0"/>
              <a:t>Scope of DDL Triggers 1-2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381000" y="1295400"/>
            <a:ext cx="8153400" cy="762000"/>
            <a:chOff x="0" y="21039"/>
            <a:chExt cx="6096000" cy="1067040"/>
          </a:xfrm>
          <a:scene3d>
            <a:camera prst="orthographicFront"/>
            <a:lightRig rig="flat" dir="t"/>
          </a:scene3d>
        </p:grpSpPr>
        <p:sp>
          <p:nvSpPr>
            <p:cNvPr id="6" name="Rounded Rectangle 5"/>
            <p:cNvSpPr/>
            <p:nvPr/>
          </p:nvSpPr>
          <p:spPr>
            <a:xfrm>
              <a:off x="0" y="21039"/>
              <a:ext cx="6096000" cy="106704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Rounded Rectangle 4"/>
            <p:cNvSpPr/>
            <p:nvPr/>
          </p:nvSpPr>
          <p:spPr>
            <a:xfrm>
              <a:off x="52089" y="73128"/>
              <a:ext cx="5991822" cy="96286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DDL triggers are invoked by SQL statements executed either in the current database or on the current server.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8" name="Group 14"/>
          <p:cNvGrpSpPr/>
          <p:nvPr/>
        </p:nvGrpSpPr>
        <p:grpSpPr>
          <a:xfrm>
            <a:off x="381000" y="2209800"/>
            <a:ext cx="8153400" cy="762000"/>
            <a:chOff x="381000" y="3657600"/>
            <a:chExt cx="8153400" cy="762000"/>
          </a:xfrm>
        </p:grpSpPr>
        <p:grpSp>
          <p:nvGrpSpPr>
            <p:cNvPr id="9" name="Group 21"/>
            <p:cNvGrpSpPr/>
            <p:nvPr/>
          </p:nvGrpSpPr>
          <p:grpSpPr>
            <a:xfrm>
              <a:off x="381000" y="3657600"/>
              <a:ext cx="8153400" cy="762000"/>
              <a:chOff x="381000" y="2286000"/>
              <a:chExt cx="8153400" cy="762000"/>
            </a:xfrm>
          </p:grpSpPr>
          <p:sp>
            <p:nvSpPr>
              <p:cNvPr id="16" name="Rounded Rectangle 15"/>
              <p:cNvSpPr/>
              <p:nvPr/>
            </p:nvSpPr>
            <p:spPr>
              <a:xfrm>
                <a:off x="381000" y="2286000"/>
                <a:ext cx="8153400" cy="762000"/>
              </a:xfrm>
              <a:prstGeom prst="roundRect">
                <a:avLst/>
              </a:prstGeom>
              <a:scene3d>
                <a:camera prst="orthographicFront"/>
                <a:lightRig rig="flat" dir="t"/>
              </a:scene3d>
              <a:sp3d prstMaterial="plastic">
                <a:bevelT w="120900" h="88900"/>
                <a:bevelB w="88900" h="31750" prst="angle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3">
                  <a:shade val="50000"/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3">
                  <a:shade val="5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7" name="Rounded Rectangle 4"/>
              <p:cNvSpPr/>
              <p:nvPr/>
            </p:nvSpPr>
            <p:spPr>
              <a:xfrm>
                <a:off x="442113" y="2360396"/>
                <a:ext cx="8031174" cy="687604"/>
              </a:xfrm>
              <a:prstGeom prst="rect">
                <a:avLst/>
              </a:prstGeom>
              <a:scene3d>
                <a:camera prst="orthographicFront"/>
                <a:lightRig rig="flat" dir="t"/>
              </a:scene3d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52400" tIns="152400" rIns="152400" bIns="152400" numCol="1" spcCol="1270" anchor="ctr" anchorCtr="0">
                <a:noAutofit/>
              </a:bodyPr>
              <a:lstStyle/>
              <a:p>
                <a:pPr lvl="0" algn="l" defTabSz="17780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US" sz="4000" kern="1200" dirty="0"/>
              </a:p>
            </p:txBody>
          </p:sp>
        </p:grpSp>
        <p:sp>
          <p:nvSpPr>
            <p:cNvPr id="21" name="Rounded Rectangle 4"/>
            <p:cNvSpPr/>
            <p:nvPr/>
          </p:nvSpPr>
          <p:spPr>
            <a:xfrm>
              <a:off x="457200" y="3657600"/>
              <a:ext cx="8014062" cy="756364"/>
            </a:xfrm>
            <a:prstGeom prst="rect">
              <a:avLst/>
            </a:prstGeom>
            <a:scene3d>
              <a:camera prst="orthographicFront"/>
              <a:lightRig rig="flat" dir="t"/>
            </a:scene3d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A DDL trigger created for a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CREATE LOGIN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statement executes on the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CREATE LOGIN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event in the server.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381000" y="3200400"/>
            <a:ext cx="8153400" cy="762000"/>
            <a:chOff x="0" y="21039"/>
            <a:chExt cx="6096000" cy="1067040"/>
          </a:xfrm>
          <a:scene3d>
            <a:camera prst="orthographicFront"/>
            <a:lightRig rig="flat" dir="t"/>
          </a:scene3d>
        </p:grpSpPr>
        <p:sp>
          <p:nvSpPr>
            <p:cNvPr id="20" name="Rounded Rectangle 19"/>
            <p:cNvSpPr/>
            <p:nvPr/>
          </p:nvSpPr>
          <p:spPr>
            <a:xfrm>
              <a:off x="0" y="21039"/>
              <a:ext cx="6096000" cy="106704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2" name="Rounded Rectangle 4"/>
            <p:cNvSpPr/>
            <p:nvPr/>
          </p:nvSpPr>
          <p:spPr>
            <a:xfrm>
              <a:off x="52089" y="73128"/>
              <a:ext cx="5991822" cy="96286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Scope of the DDL trigger depends on whether the trigger executes for database events or server events.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43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Triggers / Session 12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smtClean="0"/>
              <a:t>Scope of DDL Triggers 2-2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81001" y="2105025"/>
            <a:ext cx="822959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1638" lvl="1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Database-Scoped DDL Triggers:</a:t>
            </a:r>
          </a:p>
          <a:p>
            <a:pPr marL="798513" lvl="1" indent="-341313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are invoked by the events that modify the database schema.</a:t>
            </a:r>
          </a:p>
          <a:p>
            <a:pPr marL="798513" lvl="1" indent="-341313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stores the triggers in the database and execute on DDL events, except those related to temporary tables.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Server-Scoped DDL Triggers:</a:t>
            </a:r>
          </a:p>
          <a:p>
            <a:pPr marL="798513" lvl="1" indent="-341313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are invoked by DDL events at the server level.</a:t>
            </a:r>
          </a:p>
          <a:p>
            <a:pPr marL="798513" lvl="1" indent="-341313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are stored in the master database.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981200" y="4238625"/>
            <a:ext cx="4857750" cy="2314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grpSp>
        <p:nvGrpSpPr>
          <p:cNvPr id="7" name="Group 14"/>
          <p:cNvGrpSpPr/>
          <p:nvPr/>
        </p:nvGrpSpPr>
        <p:grpSpPr>
          <a:xfrm>
            <a:off x="381000" y="1143000"/>
            <a:ext cx="8153400" cy="762000"/>
            <a:chOff x="381000" y="3657600"/>
            <a:chExt cx="8153400" cy="762000"/>
          </a:xfrm>
        </p:grpSpPr>
        <p:grpSp>
          <p:nvGrpSpPr>
            <p:cNvPr id="8" name="Group 21"/>
            <p:cNvGrpSpPr/>
            <p:nvPr/>
          </p:nvGrpSpPr>
          <p:grpSpPr>
            <a:xfrm>
              <a:off x="381000" y="3657600"/>
              <a:ext cx="8153400" cy="762000"/>
              <a:chOff x="381000" y="2286000"/>
              <a:chExt cx="8153400" cy="762000"/>
            </a:xfrm>
          </p:grpSpPr>
          <p:sp>
            <p:nvSpPr>
              <p:cNvPr id="10" name="Rounded Rectangle 9"/>
              <p:cNvSpPr/>
              <p:nvPr/>
            </p:nvSpPr>
            <p:spPr>
              <a:xfrm>
                <a:off x="381000" y="2286000"/>
                <a:ext cx="8153400" cy="762000"/>
              </a:xfrm>
              <a:prstGeom prst="roundRect">
                <a:avLst/>
              </a:prstGeom>
              <a:scene3d>
                <a:camera prst="orthographicFront"/>
                <a:lightRig rig="flat" dir="t"/>
              </a:scene3d>
              <a:sp3d prstMaterial="plastic">
                <a:bevelT w="120900" h="88900"/>
                <a:bevelB w="88900" h="31750" prst="angle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3">
                  <a:shade val="50000"/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3">
                  <a:shade val="5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1" name="Rounded Rectangle 4"/>
              <p:cNvSpPr/>
              <p:nvPr/>
            </p:nvSpPr>
            <p:spPr>
              <a:xfrm>
                <a:off x="442113" y="2360396"/>
                <a:ext cx="8031174" cy="687604"/>
              </a:xfrm>
              <a:prstGeom prst="rect">
                <a:avLst/>
              </a:prstGeom>
              <a:scene3d>
                <a:camera prst="orthographicFront"/>
                <a:lightRig rig="flat" dir="t"/>
              </a:scene3d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52400" tIns="152400" rIns="152400" bIns="152400" numCol="1" spcCol="1270" anchor="ctr" anchorCtr="0">
                <a:noAutofit/>
              </a:bodyPr>
              <a:lstStyle/>
              <a:p>
                <a:pPr lvl="0" algn="l" defTabSz="17780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US" sz="4000" kern="1200" dirty="0"/>
              </a:p>
            </p:txBody>
          </p:sp>
        </p:grpSp>
        <p:sp>
          <p:nvSpPr>
            <p:cNvPr id="9" name="Rounded Rectangle 4"/>
            <p:cNvSpPr/>
            <p:nvPr/>
          </p:nvSpPr>
          <p:spPr>
            <a:xfrm>
              <a:off x="457200" y="3657600"/>
              <a:ext cx="8014062" cy="756364"/>
            </a:xfrm>
            <a:prstGeom prst="rect">
              <a:avLst/>
            </a:prstGeom>
            <a:scene3d>
              <a:camera prst="orthographicFront"/>
              <a:lightRig rig="flat" dir="t"/>
            </a:scene3d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DDL triggers are classified into two types, which are as follows: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44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Triggers / Session 12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smtClean="0"/>
              <a:t>Nested Triggers 1-2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381000" y="1295400"/>
            <a:ext cx="8153400" cy="762000"/>
            <a:chOff x="0" y="21039"/>
            <a:chExt cx="6096000" cy="1067040"/>
          </a:xfrm>
          <a:scene3d>
            <a:camera prst="orthographicFront"/>
            <a:lightRig rig="flat" dir="t"/>
          </a:scene3d>
        </p:grpSpPr>
        <p:sp>
          <p:nvSpPr>
            <p:cNvPr id="6" name="Rounded Rectangle 5"/>
            <p:cNvSpPr/>
            <p:nvPr/>
          </p:nvSpPr>
          <p:spPr>
            <a:xfrm>
              <a:off x="0" y="21039"/>
              <a:ext cx="6096000" cy="106704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Rounded Rectangle 4"/>
            <p:cNvSpPr/>
            <p:nvPr/>
          </p:nvSpPr>
          <p:spPr>
            <a:xfrm>
              <a:off x="52089" y="73128"/>
              <a:ext cx="5991822" cy="96286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Both DDL and DML triggers are nested when a trigger implements an action that initiates another trigger.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8" name="Group 14"/>
          <p:cNvGrpSpPr/>
          <p:nvPr/>
        </p:nvGrpSpPr>
        <p:grpSpPr>
          <a:xfrm>
            <a:off x="381000" y="2133600"/>
            <a:ext cx="8153400" cy="762000"/>
            <a:chOff x="381000" y="3657600"/>
            <a:chExt cx="8153400" cy="762000"/>
          </a:xfrm>
        </p:grpSpPr>
        <p:grpSp>
          <p:nvGrpSpPr>
            <p:cNvPr id="9" name="Group 21"/>
            <p:cNvGrpSpPr/>
            <p:nvPr/>
          </p:nvGrpSpPr>
          <p:grpSpPr>
            <a:xfrm>
              <a:off x="381000" y="3657600"/>
              <a:ext cx="8153400" cy="762000"/>
              <a:chOff x="381000" y="2286000"/>
              <a:chExt cx="8153400" cy="762000"/>
            </a:xfrm>
          </p:grpSpPr>
          <p:sp>
            <p:nvSpPr>
              <p:cNvPr id="16" name="Rounded Rectangle 15"/>
              <p:cNvSpPr/>
              <p:nvPr/>
            </p:nvSpPr>
            <p:spPr>
              <a:xfrm>
                <a:off x="381000" y="2286000"/>
                <a:ext cx="8153400" cy="762000"/>
              </a:xfrm>
              <a:prstGeom prst="roundRect">
                <a:avLst/>
              </a:prstGeom>
              <a:scene3d>
                <a:camera prst="orthographicFront"/>
                <a:lightRig rig="flat" dir="t"/>
              </a:scene3d>
              <a:sp3d prstMaterial="plastic">
                <a:bevelT w="120900" h="88900"/>
                <a:bevelB w="88900" h="31750" prst="angle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3">
                  <a:shade val="50000"/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3">
                  <a:shade val="5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7" name="Rounded Rectangle 4"/>
              <p:cNvSpPr/>
              <p:nvPr/>
            </p:nvSpPr>
            <p:spPr>
              <a:xfrm>
                <a:off x="442113" y="2360396"/>
                <a:ext cx="8031174" cy="687604"/>
              </a:xfrm>
              <a:prstGeom prst="rect">
                <a:avLst/>
              </a:prstGeom>
              <a:scene3d>
                <a:camera prst="orthographicFront"/>
                <a:lightRig rig="flat" dir="t"/>
              </a:scene3d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52400" tIns="152400" rIns="152400" bIns="152400" numCol="1" spcCol="1270" anchor="ctr" anchorCtr="0">
                <a:noAutofit/>
              </a:bodyPr>
              <a:lstStyle/>
              <a:p>
                <a:pPr lvl="0" algn="l" defTabSz="17780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US" sz="4000" kern="1200" dirty="0"/>
              </a:p>
            </p:txBody>
          </p:sp>
        </p:grpSp>
        <p:sp>
          <p:nvSpPr>
            <p:cNvPr id="21" name="Rounded Rectangle 4"/>
            <p:cNvSpPr/>
            <p:nvPr/>
          </p:nvSpPr>
          <p:spPr>
            <a:xfrm>
              <a:off x="457200" y="3657600"/>
              <a:ext cx="8014062" cy="756364"/>
            </a:xfrm>
            <a:prstGeom prst="rect">
              <a:avLst/>
            </a:prstGeom>
            <a:scene3d>
              <a:camera prst="orthographicFront"/>
              <a:lightRig rig="flat" dir="t"/>
            </a:scene3d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DDL and DML triggers can be nested up to 32 levels.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10" name="Group 18"/>
          <p:cNvGrpSpPr/>
          <p:nvPr/>
        </p:nvGrpSpPr>
        <p:grpSpPr>
          <a:xfrm>
            <a:off x="381000" y="2971800"/>
            <a:ext cx="8153400" cy="762000"/>
            <a:chOff x="0" y="21039"/>
            <a:chExt cx="6096000" cy="1067040"/>
          </a:xfrm>
          <a:scene3d>
            <a:camera prst="orthographicFront"/>
            <a:lightRig rig="flat" dir="t"/>
          </a:scene3d>
        </p:grpSpPr>
        <p:sp>
          <p:nvSpPr>
            <p:cNvPr id="20" name="Rounded Rectangle 19"/>
            <p:cNvSpPr/>
            <p:nvPr/>
          </p:nvSpPr>
          <p:spPr>
            <a:xfrm>
              <a:off x="0" y="21039"/>
              <a:ext cx="6096000" cy="106704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2" name="Rounded Rectangle 4"/>
            <p:cNvSpPr/>
            <p:nvPr/>
          </p:nvSpPr>
          <p:spPr>
            <a:xfrm>
              <a:off x="52089" y="73128"/>
              <a:ext cx="5991822" cy="96286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Nested triggers can be used to perform the functions such as storing the backup of the rows that are affected by the previous actions.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11" name="Group 14"/>
          <p:cNvGrpSpPr/>
          <p:nvPr/>
        </p:nvGrpSpPr>
        <p:grpSpPr>
          <a:xfrm>
            <a:off x="381000" y="3810000"/>
            <a:ext cx="8153400" cy="762000"/>
            <a:chOff x="381000" y="3657600"/>
            <a:chExt cx="8153400" cy="762000"/>
          </a:xfrm>
        </p:grpSpPr>
        <p:grpSp>
          <p:nvGrpSpPr>
            <p:cNvPr id="12" name="Group 21"/>
            <p:cNvGrpSpPr/>
            <p:nvPr/>
          </p:nvGrpSpPr>
          <p:grpSpPr>
            <a:xfrm>
              <a:off x="381000" y="3657600"/>
              <a:ext cx="8153400" cy="762000"/>
              <a:chOff x="381000" y="2286000"/>
              <a:chExt cx="8153400" cy="762000"/>
            </a:xfrm>
          </p:grpSpPr>
          <p:sp>
            <p:nvSpPr>
              <p:cNvPr id="27" name="Rounded Rectangle 26"/>
              <p:cNvSpPr/>
              <p:nvPr/>
            </p:nvSpPr>
            <p:spPr>
              <a:xfrm>
                <a:off x="381000" y="2286000"/>
                <a:ext cx="8153400" cy="762000"/>
              </a:xfrm>
              <a:prstGeom prst="roundRect">
                <a:avLst/>
              </a:prstGeom>
              <a:scene3d>
                <a:camera prst="orthographicFront"/>
                <a:lightRig rig="flat" dir="t"/>
              </a:scene3d>
              <a:sp3d prstMaterial="plastic">
                <a:bevelT w="120900" h="88900"/>
                <a:bevelB w="88900" h="31750" prst="angle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3">
                  <a:shade val="50000"/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3">
                  <a:shade val="5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28" name="Rounded Rectangle 4"/>
              <p:cNvSpPr/>
              <p:nvPr/>
            </p:nvSpPr>
            <p:spPr>
              <a:xfrm>
                <a:off x="442113" y="2360396"/>
                <a:ext cx="8031174" cy="687604"/>
              </a:xfrm>
              <a:prstGeom prst="rect">
                <a:avLst/>
              </a:prstGeom>
              <a:scene3d>
                <a:camera prst="orthographicFront"/>
                <a:lightRig rig="flat" dir="t"/>
              </a:scene3d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52400" tIns="152400" rIns="152400" bIns="152400" numCol="1" spcCol="1270" anchor="ctr" anchorCtr="0">
                <a:noAutofit/>
              </a:bodyPr>
              <a:lstStyle/>
              <a:p>
                <a:pPr lvl="0" algn="l" defTabSz="17780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US" sz="4000" kern="1200" dirty="0"/>
              </a:p>
            </p:txBody>
          </p:sp>
        </p:grpSp>
        <p:sp>
          <p:nvSpPr>
            <p:cNvPr id="26" name="Rounded Rectangle 4"/>
            <p:cNvSpPr/>
            <p:nvPr/>
          </p:nvSpPr>
          <p:spPr>
            <a:xfrm>
              <a:off x="457200" y="3657600"/>
              <a:ext cx="8014062" cy="756364"/>
            </a:xfrm>
            <a:prstGeom prst="rect">
              <a:avLst/>
            </a:prstGeom>
            <a:scene3d>
              <a:camera prst="orthographicFront"/>
              <a:lightRig rig="flat" dir="t"/>
            </a:scene3d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A Transact-SQL trigger executes the managed code through referencing a CLR routine, aggregate, or type, that references the counts as one level against the 32-level nesting limit.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23" name="Group 18"/>
          <p:cNvGrpSpPr/>
          <p:nvPr/>
        </p:nvGrpSpPr>
        <p:grpSpPr>
          <a:xfrm>
            <a:off x="381000" y="4661848"/>
            <a:ext cx="8153400" cy="762000"/>
            <a:chOff x="0" y="21039"/>
            <a:chExt cx="6096000" cy="1067040"/>
          </a:xfrm>
          <a:scene3d>
            <a:camera prst="orthographicFront"/>
            <a:lightRig rig="flat" dir="t"/>
          </a:scene3d>
        </p:grpSpPr>
        <p:sp>
          <p:nvSpPr>
            <p:cNvPr id="24" name="Rounded Rectangle 23"/>
            <p:cNvSpPr/>
            <p:nvPr/>
          </p:nvSpPr>
          <p:spPr>
            <a:xfrm>
              <a:off x="0" y="21039"/>
              <a:ext cx="6096000" cy="106704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5" name="Rounded Rectangle 4"/>
            <p:cNvSpPr/>
            <p:nvPr/>
          </p:nvSpPr>
          <p:spPr>
            <a:xfrm>
              <a:off x="52089" y="73128"/>
              <a:ext cx="5991822" cy="96286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Users can disable nested triggers, by setting the nested triggers option of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sp_configure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to 0 or off.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45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Triggers / Session 12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smtClean="0"/>
              <a:t>Nested Triggers 2-2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81000" y="1143000"/>
            <a:ext cx="7696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code snippet creates an </a:t>
            </a:r>
            <a:r>
              <a:rPr lang="en-US" sz="1800" dirty="0" smtClean="0">
                <a:cs typeface="Courier New" pitchFamily="49" charset="0"/>
              </a:rPr>
              <a:t>AFTER DELETE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trigger named </a:t>
            </a:r>
            <a:r>
              <a:rPr lang="en-US" sz="1800" b="1" dirty="0" smtClean="0">
                <a:cs typeface="Courier New" pitchFamily="49" charset="0"/>
              </a:rPr>
              <a:t>Employee_Deletion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on the </a:t>
            </a:r>
            <a:r>
              <a:rPr lang="en-US" sz="1800" b="1" dirty="0" smtClean="0">
                <a:cs typeface="Courier New" pitchFamily="49" charset="0"/>
              </a:rPr>
              <a:t>Employee_Personal_Details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table: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62000" y="1938754"/>
            <a:ext cx="7696200" cy="203132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CREATE TRIGGER Employee_Deletion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ON Employee_Personal_Details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AFTER DELETE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AS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BEGIN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PRINT 'Deletion will affect Employee_Salary_Details table'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DELETE FROM Employee_Salary_Details WHERE EmpID IN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(SELECT EmpID FROM deleted)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END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46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Triggers / Session 12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smtClean="0"/>
              <a:t>UPDATE 1-2</a:t>
            </a:r>
            <a:endParaRPr lang="en-US" dirty="0"/>
          </a:p>
        </p:txBody>
      </p:sp>
      <p:sp>
        <p:nvSpPr>
          <p:cNvPr id="15" name="Rounded Rectangle 4"/>
          <p:cNvSpPr/>
          <p:nvPr/>
        </p:nvSpPr>
        <p:spPr>
          <a:xfrm>
            <a:off x="450669" y="3241318"/>
            <a:ext cx="8014062" cy="756364"/>
          </a:xfrm>
          <a:prstGeom prst="rect">
            <a:avLst/>
          </a:prstGeom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76200" tIns="76200" rIns="76200" bIns="76200" numCol="1" spcCol="1270" anchor="ctr" anchorCtr="0">
            <a:noAutofit/>
          </a:bodyPr>
          <a:lstStyle/>
          <a:p>
            <a:pPr lvl="0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.</a:t>
            </a:r>
            <a:endParaRPr lang="en-US" sz="1800" kern="1200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6" name="Explosion 1 15"/>
          <p:cNvSpPr/>
          <p:nvPr/>
        </p:nvSpPr>
        <p:spPr>
          <a:xfrm>
            <a:off x="0" y="914400"/>
            <a:ext cx="4648200" cy="2514600"/>
          </a:xfrm>
          <a:prstGeom prst="irregularSeal1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bg1">
                    <a:lumMod val="95000"/>
                  </a:schemeClr>
                </a:solidFill>
                <a:latin typeface="Calibri" pitchFamily="34" charset="0"/>
                <a:cs typeface="Calibri" pitchFamily="34" charset="0"/>
              </a:rPr>
              <a:t>Returns a Boolean value that specifies whether an </a:t>
            </a:r>
            <a:r>
              <a:rPr lang="en-US" sz="1600" dirty="0" smtClean="0">
                <a:solidFill>
                  <a:schemeClr val="bg1">
                    <a:lumMod val="95000"/>
                  </a:schemeClr>
                </a:solidFill>
                <a:latin typeface="Courier New" pitchFamily="49" charset="0"/>
                <a:cs typeface="Courier New" pitchFamily="49" charset="0"/>
              </a:rPr>
              <a:t>UPDATE</a:t>
            </a:r>
            <a:r>
              <a:rPr lang="en-US" sz="1600" dirty="0" smtClean="0">
                <a:solidFill>
                  <a:schemeClr val="bg1">
                    <a:lumMod val="95000"/>
                  </a:schemeClr>
                </a:solidFill>
                <a:latin typeface="Calibri" pitchFamily="34" charset="0"/>
                <a:cs typeface="Calibri" pitchFamily="34" charset="0"/>
              </a:rPr>
              <a:t> or </a:t>
            </a:r>
            <a:r>
              <a:rPr lang="en-US" sz="1600" dirty="0" smtClean="0">
                <a:solidFill>
                  <a:schemeClr val="bg1">
                    <a:lumMod val="95000"/>
                  </a:schemeClr>
                </a:solidFill>
                <a:latin typeface="Courier New" pitchFamily="49" charset="0"/>
                <a:cs typeface="Courier New" pitchFamily="49" charset="0"/>
              </a:rPr>
              <a:t>INSERT</a:t>
            </a:r>
            <a:r>
              <a:rPr lang="en-US" sz="1600" dirty="0" smtClean="0">
                <a:solidFill>
                  <a:schemeClr val="bg1">
                    <a:lumMod val="95000"/>
                  </a:schemeClr>
                </a:solidFill>
                <a:latin typeface="Calibri" pitchFamily="34" charset="0"/>
                <a:cs typeface="Calibri" pitchFamily="34" charset="0"/>
              </a:rPr>
              <a:t> action was performed on a specific view or column of a table.</a:t>
            </a:r>
            <a:endParaRPr lang="en-US" sz="1600" dirty="0">
              <a:solidFill>
                <a:schemeClr val="bg1">
                  <a:lumMod val="9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8" name="Explosion 1 17"/>
          <p:cNvSpPr/>
          <p:nvPr/>
        </p:nvSpPr>
        <p:spPr>
          <a:xfrm>
            <a:off x="4114800" y="1752600"/>
            <a:ext cx="4876800" cy="2819400"/>
          </a:xfrm>
          <a:prstGeom prst="irregularSeal1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Can be used anywhere inside the body of a Transact-SQL 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UPDATE</a:t>
            </a:r>
            <a:r>
              <a:rPr lang="en-US" sz="1600" dirty="0" smtClean="0"/>
              <a:t> or 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INSERT</a:t>
            </a:r>
            <a:r>
              <a:rPr lang="en-US" sz="1600" dirty="0" smtClean="0"/>
              <a:t> trigger to test whether the trigger should execute some actions.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81000" y="4797623"/>
            <a:ext cx="8153400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UPDATE ( column )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533400" y="4191000"/>
            <a:ext cx="1524000" cy="457200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 smtClean="0"/>
              <a:t>Syntax:</a:t>
            </a:r>
            <a:endParaRPr lang="en-US" sz="2000" b="1" dirty="0"/>
          </a:p>
        </p:txBody>
      </p:sp>
      <p:sp>
        <p:nvSpPr>
          <p:cNvPr id="12" name="Rectangle 11"/>
          <p:cNvSpPr/>
          <p:nvPr/>
        </p:nvSpPr>
        <p:spPr>
          <a:xfrm>
            <a:off x="533400" y="5145274"/>
            <a:ext cx="8229600" cy="6186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smtClean="0">
                <a:latin typeface="Calibri" pitchFamily="34" charset="0"/>
                <a:cs typeface="Calibri" pitchFamily="34" charset="0"/>
              </a:rPr>
              <a:t>where,</a:t>
            </a:r>
          </a:p>
          <a:p>
            <a:r>
              <a:rPr lang="en-US" sz="1800" dirty="0" smtClean="0">
                <a:cs typeface="Courier New" pitchFamily="49" charset="0"/>
              </a:rPr>
              <a:t>column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 is the name of the column to test for either an </a:t>
            </a:r>
            <a:r>
              <a:rPr lang="en-US" sz="1800" dirty="0" smtClean="0">
                <a:cs typeface="Courier New" pitchFamily="49" charset="0"/>
              </a:rPr>
              <a:t>INSERT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or </a:t>
            </a:r>
            <a:r>
              <a:rPr lang="en-US" sz="1800" dirty="0" smtClean="0">
                <a:cs typeface="Courier New" pitchFamily="49" charset="0"/>
              </a:rPr>
              <a:t>UPDATE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action.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47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Triggers / Session 12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smtClean="0"/>
              <a:t>UPDATE 2-2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04800" y="1078468"/>
            <a:ext cx="8153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code snippet creates a trigger </a:t>
            </a:r>
            <a:r>
              <a:rPr lang="en-US" sz="1800" dirty="0" smtClean="0">
                <a:cs typeface="Courier New" pitchFamily="49" charset="0"/>
              </a:rPr>
              <a:t>Accounting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on the </a:t>
            </a:r>
            <a:r>
              <a:rPr lang="en-US" sz="1800" b="1" dirty="0" smtClean="0">
                <a:cs typeface="Courier New" pitchFamily="49" charset="0"/>
              </a:rPr>
              <a:t>Account_Transactions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table to update the columns </a:t>
            </a:r>
            <a:r>
              <a:rPr lang="en-US" sz="1800" b="1" dirty="0" smtClean="0">
                <a:cs typeface="Courier New" pitchFamily="49" charset="0"/>
              </a:rPr>
              <a:t>TransactionID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or </a:t>
            </a:r>
            <a:r>
              <a:rPr lang="en-US" sz="1800" b="1" dirty="0" smtClean="0">
                <a:cs typeface="Courier New" pitchFamily="49" charset="0"/>
              </a:rPr>
              <a:t>EmployeeID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62000" y="2133600"/>
            <a:ext cx="7696200" cy="203132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CREATE TRIGGER Accounting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ON Account_Transactions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AFTER UPDATE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AS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IF ( UPDATE (TransactionID) OR UPDATE (EmployeeID) )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BEGIN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RAISERROR (50009, 16, 10)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END;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GO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48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Triggers / Session 12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smtClean="0"/>
              <a:t>Handling of Multiple Rows in a Session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381000" y="1295400"/>
            <a:ext cx="8153400" cy="762000"/>
            <a:chOff x="0" y="21039"/>
            <a:chExt cx="6096000" cy="1067040"/>
          </a:xfrm>
          <a:scene3d>
            <a:camera prst="orthographicFront"/>
            <a:lightRig rig="flat" dir="t"/>
          </a:scene3d>
        </p:grpSpPr>
        <p:sp>
          <p:nvSpPr>
            <p:cNvPr id="6" name="Rounded Rectangle 5"/>
            <p:cNvSpPr/>
            <p:nvPr/>
          </p:nvSpPr>
          <p:spPr>
            <a:xfrm>
              <a:off x="0" y="21039"/>
              <a:ext cx="6096000" cy="106704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Rounded Rectangle 4"/>
            <p:cNvSpPr/>
            <p:nvPr/>
          </p:nvSpPr>
          <p:spPr>
            <a:xfrm>
              <a:off x="52089" y="73128"/>
              <a:ext cx="5991822" cy="96286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When a user writes the code for a DML trigger, then the statement that causes the trigger to fire will be single statement.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8" name="Group 14"/>
          <p:cNvGrpSpPr/>
          <p:nvPr/>
        </p:nvGrpSpPr>
        <p:grpSpPr>
          <a:xfrm>
            <a:off x="381000" y="2133600"/>
            <a:ext cx="8153400" cy="762000"/>
            <a:chOff x="381000" y="3657600"/>
            <a:chExt cx="8153400" cy="762000"/>
          </a:xfrm>
        </p:grpSpPr>
        <p:grpSp>
          <p:nvGrpSpPr>
            <p:cNvPr id="9" name="Group 21"/>
            <p:cNvGrpSpPr/>
            <p:nvPr/>
          </p:nvGrpSpPr>
          <p:grpSpPr>
            <a:xfrm>
              <a:off x="381000" y="3657600"/>
              <a:ext cx="8153400" cy="762000"/>
              <a:chOff x="381000" y="2286000"/>
              <a:chExt cx="8153400" cy="762000"/>
            </a:xfrm>
          </p:grpSpPr>
          <p:sp>
            <p:nvSpPr>
              <p:cNvPr id="16" name="Rounded Rectangle 15"/>
              <p:cNvSpPr/>
              <p:nvPr/>
            </p:nvSpPr>
            <p:spPr>
              <a:xfrm>
                <a:off x="381000" y="2286000"/>
                <a:ext cx="8153400" cy="762000"/>
              </a:xfrm>
              <a:prstGeom prst="roundRect">
                <a:avLst/>
              </a:prstGeom>
              <a:scene3d>
                <a:camera prst="orthographicFront"/>
                <a:lightRig rig="flat" dir="t"/>
              </a:scene3d>
              <a:sp3d prstMaterial="plastic">
                <a:bevelT w="120900" h="88900"/>
                <a:bevelB w="88900" h="31750" prst="angle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3">
                  <a:shade val="50000"/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3">
                  <a:shade val="5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7" name="Rounded Rectangle 4"/>
              <p:cNvSpPr/>
              <p:nvPr/>
            </p:nvSpPr>
            <p:spPr>
              <a:xfrm>
                <a:off x="442113" y="2360396"/>
                <a:ext cx="8031174" cy="687604"/>
              </a:xfrm>
              <a:prstGeom prst="rect">
                <a:avLst/>
              </a:prstGeom>
              <a:scene3d>
                <a:camera prst="orthographicFront"/>
                <a:lightRig rig="flat" dir="t"/>
              </a:scene3d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52400" tIns="152400" rIns="152400" bIns="152400" numCol="1" spcCol="1270" anchor="ctr" anchorCtr="0">
                <a:noAutofit/>
              </a:bodyPr>
              <a:lstStyle/>
              <a:p>
                <a:pPr lvl="0" algn="l" defTabSz="17780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US" sz="4000" kern="1200" dirty="0"/>
              </a:p>
            </p:txBody>
          </p:sp>
        </p:grpSp>
        <p:sp>
          <p:nvSpPr>
            <p:cNvPr id="21" name="Rounded Rectangle 4"/>
            <p:cNvSpPr/>
            <p:nvPr/>
          </p:nvSpPr>
          <p:spPr>
            <a:xfrm>
              <a:off x="457200" y="3657600"/>
              <a:ext cx="8014062" cy="756364"/>
            </a:xfrm>
            <a:prstGeom prst="rect">
              <a:avLst/>
            </a:prstGeom>
            <a:scene3d>
              <a:camera prst="orthographicFront"/>
              <a:lightRig rig="flat" dir="t"/>
            </a:scene3d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Single statement will affect multiple rows of data, instead of a single row.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10" name="Group 18"/>
          <p:cNvGrpSpPr/>
          <p:nvPr/>
        </p:nvGrpSpPr>
        <p:grpSpPr>
          <a:xfrm>
            <a:off x="381000" y="2971800"/>
            <a:ext cx="8153400" cy="762000"/>
            <a:chOff x="0" y="21039"/>
            <a:chExt cx="6096000" cy="1067040"/>
          </a:xfrm>
          <a:scene3d>
            <a:camera prst="orthographicFront"/>
            <a:lightRig rig="flat" dir="t"/>
          </a:scene3d>
        </p:grpSpPr>
        <p:sp>
          <p:nvSpPr>
            <p:cNvPr id="20" name="Rounded Rectangle 19"/>
            <p:cNvSpPr/>
            <p:nvPr/>
          </p:nvSpPr>
          <p:spPr>
            <a:xfrm>
              <a:off x="0" y="21039"/>
              <a:ext cx="6096000" cy="106704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2" name="Rounded Rectangle 4"/>
            <p:cNvSpPr/>
            <p:nvPr/>
          </p:nvSpPr>
          <p:spPr>
            <a:xfrm>
              <a:off x="52089" y="73128"/>
              <a:ext cx="5991822" cy="1014951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When the functionality of a DML trigger involves automatically recalculating summary values of one table and storing the result in another table, then multirow considerations are important.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29" name="TextBox 28"/>
          <p:cNvSpPr txBox="1"/>
          <p:nvPr/>
        </p:nvSpPr>
        <p:spPr>
          <a:xfrm>
            <a:off x="304800" y="3923943"/>
            <a:ext cx="815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code snippet stores a running total for a single-row insert: 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62000" y="4419600"/>
            <a:ext cx="7696200" cy="203132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USE AdventureWorks2012;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GO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CREATE TRIGGER PODetails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ON Purchasing.PurchaseOrderDetail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AFTER INSERT AS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UPDATE PurchaseOrderHeader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SET SubTotal = SubTotal + LineTotal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FROM inserted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WHERE PurchaseOrderHeader.PurchaseOrderID = inserted.PurchaseOrderID;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49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Triggers / Session 12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smtClean="0"/>
              <a:t>Performance Implication of Triggers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381000" y="1295400"/>
            <a:ext cx="8153400" cy="762000"/>
            <a:chOff x="0" y="21039"/>
            <a:chExt cx="6096000" cy="1067040"/>
          </a:xfrm>
          <a:scene3d>
            <a:camera prst="orthographicFront"/>
            <a:lightRig rig="flat" dir="t"/>
          </a:scene3d>
        </p:grpSpPr>
        <p:sp>
          <p:nvSpPr>
            <p:cNvPr id="6" name="Rounded Rectangle 5"/>
            <p:cNvSpPr/>
            <p:nvPr/>
          </p:nvSpPr>
          <p:spPr>
            <a:xfrm>
              <a:off x="0" y="21039"/>
              <a:ext cx="6096000" cy="106704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Rounded Rectangle 4"/>
            <p:cNvSpPr/>
            <p:nvPr/>
          </p:nvSpPr>
          <p:spPr>
            <a:xfrm>
              <a:off x="52089" y="73128"/>
              <a:ext cx="5991822" cy="96286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Triggers do not carry overheads, rather they are quite responsive.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8" name="Group 14"/>
          <p:cNvGrpSpPr/>
          <p:nvPr/>
        </p:nvGrpSpPr>
        <p:grpSpPr>
          <a:xfrm>
            <a:off x="381000" y="2209800"/>
            <a:ext cx="8153400" cy="762000"/>
            <a:chOff x="381000" y="3657600"/>
            <a:chExt cx="8153400" cy="762000"/>
          </a:xfrm>
        </p:grpSpPr>
        <p:grpSp>
          <p:nvGrpSpPr>
            <p:cNvPr id="9" name="Group 21"/>
            <p:cNvGrpSpPr/>
            <p:nvPr/>
          </p:nvGrpSpPr>
          <p:grpSpPr>
            <a:xfrm>
              <a:off x="381000" y="3657600"/>
              <a:ext cx="8153400" cy="762000"/>
              <a:chOff x="381000" y="2286000"/>
              <a:chExt cx="8153400" cy="762000"/>
            </a:xfrm>
          </p:grpSpPr>
          <p:sp>
            <p:nvSpPr>
              <p:cNvPr id="16" name="Rounded Rectangle 15"/>
              <p:cNvSpPr/>
              <p:nvPr/>
            </p:nvSpPr>
            <p:spPr>
              <a:xfrm>
                <a:off x="381000" y="2286000"/>
                <a:ext cx="8153400" cy="762000"/>
              </a:xfrm>
              <a:prstGeom prst="roundRect">
                <a:avLst/>
              </a:prstGeom>
              <a:scene3d>
                <a:camera prst="orthographicFront"/>
                <a:lightRig rig="flat" dir="t"/>
              </a:scene3d>
              <a:sp3d prstMaterial="plastic">
                <a:bevelT w="120900" h="88900"/>
                <a:bevelB w="88900" h="31750" prst="angle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3">
                  <a:shade val="50000"/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3">
                  <a:shade val="5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7" name="Rounded Rectangle 4"/>
              <p:cNvSpPr/>
              <p:nvPr/>
            </p:nvSpPr>
            <p:spPr>
              <a:xfrm>
                <a:off x="442113" y="2360396"/>
                <a:ext cx="8031174" cy="687604"/>
              </a:xfrm>
              <a:prstGeom prst="rect">
                <a:avLst/>
              </a:prstGeom>
              <a:scene3d>
                <a:camera prst="orthographicFront"/>
                <a:lightRig rig="flat" dir="t"/>
              </a:scene3d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52400" tIns="152400" rIns="152400" bIns="152400" numCol="1" spcCol="1270" anchor="ctr" anchorCtr="0">
                <a:noAutofit/>
              </a:bodyPr>
              <a:lstStyle/>
              <a:p>
                <a:pPr lvl="0" algn="l" defTabSz="17780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US" sz="4000" kern="1200" dirty="0"/>
              </a:p>
            </p:txBody>
          </p:sp>
        </p:grpSp>
        <p:sp>
          <p:nvSpPr>
            <p:cNvPr id="21" name="Rounded Rectangle 4"/>
            <p:cNvSpPr/>
            <p:nvPr/>
          </p:nvSpPr>
          <p:spPr>
            <a:xfrm>
              <a:off x="457200" y="3657600"/>
              <a:ext cx="8014062" cy="756364"/>
            </a:xfrm>
            <a:prstGeom prst="rect">
              <a:avLst/>
            </a:prstGeom>
            <a:scene3d>
              <a:camera prst="orthographicFront"/>
              <a:lightRig rig="flat" dir="t"/>
            </a:scene3d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Many performance issues can occur because of the logic present inside the trigger.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10" name="Group 18"/>
          <p:cNvGrpSpPr/>
          <p:nvPr/>
        </p:nvGrpSpPr>
        <p:grpSpPr>
          <a:xfrm>
            <a:off x="381000" y="3200400"/>
            <a:ext cx="8153400" cy="762000"/>
            <a:chOff x="0" y="21039"/>
            <a:chExt cx="6096000" cy="1067040"/>
          </a:xfrm>
          <a:scene3d>
            <a:camera prst="orthographicFront"/>
            <a:lightRig rig="flat" dir="t"/>
          </a:scene3d>
        </p:grpSpPr>
        <p:sp>
          <p:nvSpPr>
            <p:cNvPr id="20" name="Rounded Rectangle 19"/>
            <p:cNvSpPr/>
            <p:nvPr/>
          </p:nvSpPr>
          <p:spPr>
            <a:xfrm>
              <a:off x="0" y="21039"/>
              <a:ext cx="6096000" cy="106704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2" name="Rounded Rectangle 4"/>
            <p:cNvSpPr/>
            <p:nvPr/>
          </p:nvSpPr>
          <p:spPr>
            <a:xfrm>
              <a:off x="52089" y="73128"/>
              <a:ext cx="5991822" cy="96286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A good rule will be to keep the logic simple within the triggers and avoid using cursors while executing statements against another table and different tasks that cause performance slowdown.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Triggers / Session 12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smtClean="0"/>
              <a:t>Transact-SQL Programming Elements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381000" y="1066800"/>
            <a:ext cx="8153400" cy="838200"/>
            <a:chOff x="0" y="21039"/>
            <a:chExt cx="6096000" cy="1067040"/>
          </a:xfrm>
          <a:scene3d>
            <a:camera prst="orthographicFront"/>
            <a:lightRig rig="flat" dir="t"/>
          </a:scene3d>
        </p:grpSpPr>
        <p:sp>
          <p:nvSpPr>
            <p:cNvPr id="7" name="Rounded Rectangle 6"/>
            <p:cNvSpPr/>
            <p:nvPr/>
          </p:nvSpPr>
          <p:spPr>
            <a:xfrm>
              <a:off x="0" y="21039"/>
              <a:ext cx="6096000" cy="106704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8" name="Rounded Rectangle 4"/>
            <p:cNvSpPr/>
            <p:nvPr/>
          </p:nvSpPr>
          <p:spPr>
            <a:xfrm>
              <a:off x="52089" y="73128"/>
              <a:ext cx="5991822" cy="96286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Transact-SQL programming elements enable to perform various operations that cannot be done in a single statement.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15" name="Rounded Rectangle 4"/>
          <p:cNvSpPr/>
          <p:nvPr/>
        </p:nvSpPr>
        <p:spPr>
          <a:xfrm>
            <a:off x="450669" y="3241318"/>
            <a:ext cx="8014062" cy="756364"/>
          </a:xfrm>
          <a:prstGeom prst="rect">
            <a:avLst/>
          </a:prstGeom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76200" tIns="76200" rIns="76200" bIns="76200" numCol="1" spcCol="1270" anchor="ctr" anchorCtr="0">
            <a:noAutofit/>
          </a:bodyPr>
          <a:lstStyle/>
          <a:p>
            <a:pPr lvl="0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.</a:t>
            </a:r>
            <a:endParaRPr lang="en-US" sz="1800" kern="1200" dirty="0">
              <a:latin typeface="Calibri" pitchFamily="34" charset="0"/>
              <a:cs typeface="Calibri" pitchFamily="34" charset="0"/>
            </a:endParaRPr>
          </a:p>
        </p:txBody>
      </p:sp>
      <p:graphicFrame>
        <p:nvGraphicFramePr>
          <p:cNvPr id="19" name="Diagram 18"/>
          <p:cNvGraphicFramePr/>
          <p:nvPr/>
        </p:nvGraphicFramePr>
        <p:xfrm>
          <a:off x="838200" y="2352344"/>
          <a:ext cx="7315200" cy="38198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50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Triggers / Session 12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04800" y="1143000"/>
            <a:ext cx="8229599" cy="344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buFont typeface="Calibri" pitchFamily="34" charset="0"/>
              <a:buChar char="●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A trigger is a stored procedure that is executed when an attempt is made to modify data in a table that is protected by the trigger.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Logon triggers execute stored procedures when a session is established with a LOGON event.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DML triggers are executed when DML events occur in tables or views.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The INSERT trigger is executed when a new record is inserted in a table.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The UPDATE trigger copies the original record in the Deleted table and the new record into the Inserted table when a record is updated.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The DELETE trigger can be created to restrict a user from deleting a particular record in a table.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The AFTER trigger is executed on completion of INSERT, UPDATE, or DELETE operations.</a:t>
            </a:r>
          </a:p>
          <a:p>
            <a:pPr marL="341313" indent="-341313">
              <a:buFont typeface="Calibri" pitchFamily="34" charset="0"/>
              <a:buChar char="●"/>
            </a:pPr>
            <a:endParaRPr lang="en-US" sz="10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Triggers / Session 12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smtClean="0"/>
              <a:t>Types of Triggers</a:t>
            </a:r>
            <a:endParaRPr lang="en-US" dirty="0"/>
          </a:p>
        </p:txBody>
      </p:sp>
      <p:grpSp>
        <p:nvGrpSpPr>
          <p:cNvPr id="6" name="Group 8"/>
          <p:cNvGrpSpPr/>
          <p:nvPr/>
        </p:nvGrpSpPr>
        <p:grpSpPr>
          <a:xfrm>
            <a:off x="381000" y="1066800"/>
            <a:ext cx="8153400" cy="838200"/>
            <a:chOff x="0" y="1614759"/>
            <a:chExt cx="6096000" cy="1141920"/>
          </a:xfrm>
          <a:scene3d>
            <a:camera prst="orthographicFront"/>
            <a:lightRig rig="flat" dir="t"/>
          </a:scene3d>
        </p:grpSpPr>
        <p:sp>
          <p:nvSpPr>
            <p:cNvPr id="10" name="Rounded Rectangle 9"/>
            <p:cNvSpPr/>
            <p:nvPr/>
          </p:nvSpPr>
          <p:spPr>
            <a:xfrm>
              <a:off x="0" y="1614759"/>
              <a:ext cx="6096000" cy="114192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effectRef>
            <a:fontRef idx="minor">
              <a:schemeClr val="lt1"/>
            </a:fontRef>
          </p:style>
        </p:sp>
        <p:sp>
          <p:nvSpPr>
            <p:cNvPr id="11" name="Rounded Rectangle 4"/>
            <p:cNvSpPr/>
            <p:nvPr/>
          </p:nvSpPr>
          <p:spPr>
            <a:xfrm>
              <a:off x="55744" y="1614759"/>
              <a:ext cx="5984512" cy="103043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A trigger can be set to automatically execute an action when a language event occurs in a table or a view. Triggers in SQL Server 2012 can be classified into three basic types: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15" name="Rounded Rectangle 4"/>
          <p:cNvSpPr/>
          <p:nvPr/>
        </p:nvSpPr>
        <p:spPr>
          <a:xfrm>
            <a:off x="450669" y="3241318"/>
            <a:ext cx="8014062" cy="756364"/>
          </a:xfrm>
          <a:prstGeom prst="rect">
            <a:avLst/>
          </a:prstGeom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76200" tIns="76200" rIns="76200" bIns="76200" numCol="1" spcCol="1270" anchor="ctr" anchorCtr="0">
            <a:noAutofit/>
          </a:bodyPr>
          <a:lstStyle/>
          <a:p>
            <a:pPr lvl="0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.</a:t>
            </a:r>
            <a:endParaRPr lang="en-US" sz="1800" kern="1200" dirty="0">
              <a:latin typeface="Calibri" pitchFamily="34" charset="0"/>
              <a:cs typeface="Calibri" pitchFamily="34" charset="0"/>
            </a:endParaRPr>
          </a:p>
        </p:txBody>
      </p:sp>
      <p:graphicFrame>
        <p:nvGraphicFramePr>
          <p:cNvPr id="19" name="Diagram 18"/>
          <p:cNvGraphicFramePr/>
          <p:nvPr/>
        </p:nvGraphicFramePr>
        <p:xfrm>
          <a:off x="838200" y="1930400"/>
          <a:ext cx="7315200" cy="4622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Triggers / Session 12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2400" dirty="0" smtClean="0"/>
              <a:t>DDL Triggers versus DML Triggers</a:t>
            </a:r>
            <a:endParaRPr lang="en-US" sz="2300" dirty="0"/>
          </a:p>
        </p:txBody>
      </p:sp>
      <p:grpSp>
        <p:nvGrpSpPr>
          <p:cNvPr id="5" name="Group 7"/>
          <p:cNvGrpSpPr/>
          <p:nvPr/>
        </p:nvGrpSpPr>
        <p:grpSpPr>
          <a:xfrm>
            <a:off x="381000" y="1143000"/>
            <a:ext cx="8153400" cy="914400"/>
            <a:chOff x="0" y="1614759"/>
            <a:chExt cx="6096000" cy="1141920"/>
          </a:xfrm>
          <a:scene3d>
            <a:camera prst="orthographicFront"/>
            <a:lightRig rig="flat" dir="t"/>
          </a:scene3d>
        </p:grpSpPr>
        <p:sp>
          <p:nvSpPr>
            <p:cNvPr id="9" name="Rounded Rectangle 8"/>
            <p:cNvSpPr/>
            <p:nvPr/>
          </p:nvSpPr>
          <p:spPr>
            <a:xfrm>
              <a:off x="0" y="1614759"/>
              <a:ext cx="6096000" cy="114192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effectRef>
            <a:fontRef idx="minor">
              <a:schemeClr val="lt1"/>
            </a:fontRef>
          </p:style>
        </p:sp>
        <p:sp>
          <p:nvSpPr>
            <p:cNvPr id="10" name="Rounded Rectangle 4"/>
            <p:cNvSpPr/>
            <p:nvPr/>
          </p:nvSpPr>
          <p:spPr>
            <a:xfrm>
              <a:off x="55744" y="1670503"/>
              <a:ext cx="5984512" cy="103043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DDL and DML triggers have different uses and are executed with different database events.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381000" y="2221468"/>
            <a:ext cx="815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table lists some of the Transact-SQL control-of-flow language keywords: 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38200" y="2781300"/>
            <a:ext cx="7466013" cy="2324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Triggers / Session 12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smtClean="0"/>
              <a:t>Creating DML Triggers 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381000" y="1295400"/>
            <a:ext cx="8153400" cy="838200"/>
            <a:chOff x="0" y="21039"/>
            <a:chExt cx="6096000" cy="1067040"/>
          </a:xfrm>
          <a:scene3d>
            <a:camera prst="orthographicFront"/>
            <a:lightRig rig="flat" dir="t"/>
          </a:scene3d>
        </p:grpSpPr>
        <p:sp>
          <p:nvSpPr>
            <p:cNvPr id="6" name="Rounded Rectangle 5"/>
            <p:cNvSpPr/>
            <p:nvPr/>
          </p:nvSpPr>
          <p:spPr>
            <a:xfrm>
              <a:off x="0" y="21039"/>
              <a:ext cx="6096000" cy="106704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Rounded Rectangle 4"/>
            <p:cNvSpPr/>
            <p:nvPr/>
          </p:nvSpPr>
          <p:spPr>
            <a:xfrm>
              <a:off x="52089" y="73128"/>
              <a:ext cx="5991822" cy="96286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DML triggers are executed when DML events occur in tables or views. These DML events include the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INSERT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,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UPDATE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, and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DELETE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statements.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381000" y="2286000"/>
            <a:ext cx="8153400" cy="762000"/>
            <a:chOff x="381000" y="2286000"/>
            <a:chExt cx="8153400" cy="762000"/>
          </a:xfrm>
        </p:grpSpPr>
        <p:grpSp>
          <p:nvGrpSpPr>
            <p:cNvPr id="8" name="Group 21"/>
            <p:cNvGrpSpPr/>
            <p:nvPr/>
          </p:nvGrpSpPr>
          <p:grpSpPr>
            <a:xfrm>
              <a:off x="381000" y="2286000"/>
              <a:ext cx="8153400" cy="762000"/>
              <a:chOff x="381000" y="2286000"/>
              <a:chExt cx="8153400" cy="762000"/>
            </a:xfrm>
          </p:grpSpPr>
          <p:sp>
            <p:nvSpPr>
              <p:cNvPr id="16" name="Rounded Rectangle 15"/>
              <p:cNvSpPr/>
              <p:nvPr/>
            </p:nvSpPr>
            <p:spPr>
              <a:xfrm>
                <a:off x="381000" y="2286000"/>
                <a:ext cx="8153400" cy="762000"/>
              </a:xfrm>
              <a:prstGeom prst="roundRect">
                <a:avLst/>
              </a:prstGeom>
              <a:scene3d>
                <a:camera prst="orthographicFront"/>
                <a:lightRig rig="flat" dir="t"/>
              </a:scene3d>
              <a:sp3d prstMaterial="plastic">
                <a:bevelT w="120900" h="88900"/>
                <a:bevelB w="88900" h="31750" prst="angle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3">
                  <a:shade val="50000"/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3">
                  <a:shade val="5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7" name="Rounded Rectangle 4"/>
              <p:cNvSpPr/>
              <p:nvPr/>
            </p:nvSpPr>
            <p:spPr>
              <a:xfrm>
                <a:off x="442113" y="2323198"/>
                <a:ext cx="8031174" cy="687604"/>
              </a:xfrm>
              <a:prstGeom prst="rect">
                <a:avLst/>
              </a:prstGeom>
              <a:scene3d>
                <a:camera prst="orthographicFront"/>
                <a:lightRig rig="flat" dir="t"/>
              </a:scene3d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52400" tIns="152400" rIns="152400" bIns="152400" numCol="1" spcCol="1270" anchor="ctr" anchorCtr="0">
                <a:noAutofit/>
              </a:bodyPr>
              <a:lstStyle/>
              <a:p>
                <a:pPr lvl="0" algn="l" defTabSz="17780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US" sz="4000" kern="1200" dirty="0"/>
              </a:p>
            </p:txBody>
          </p:sp>
        </p:grpSp>
        <p:sp>
          <p:nvSpPr>
            <p:cNvPr id="21" name="Rounded Rectangle 4"/>
            <p:cNvSpPr/>
            <p:nvPr/>
          </p:nvSpPr>
          <p:spPr>
            <a:xfrm>
              <a:off x="457200" y="2286000"/>
              <a:ext cx="8014062" cy="756364"/>
            </a:xfrm>
            <a:prstGeom prst="rect">
              <a:avLst/>
            </a:prstGeom>
            <a:scene3d>
              <a:camera prst="orthographicFront"/>
              <a:lightRig rig="flat" dir="t"/>
            </a:scene3d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DML triggers can execute either on completion of the DML events or in place of the DML events.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9" name="Group 21"/>
          <p:cNvGrpSpPr/>
          <p:nvPr/>
        </p:nvGrpSpPr>
        <p:grpSpPr>
          <a:xfrm>
            <a:off x="381000" y="3276600"/>
            <a:ext cx="8153400" cy="838200"/>
            <a:chOff x="0" y="1614759"/>
            <a:chExt cx="6096000" cy="1141920"/>
          </a:xfrm>
          <a:scene3d>
            <a:camera prst="orthographicFront"/>
            <a:lightRig rig="flat" dir="t"/>
          </a:scene3d>
        </p:grpSpPr>
        <p:sp>
          <p:nvSpPr>
            <p:cNvPr id="23" name="Rounded Rectangle 22"/>
            <p:cNvSpPr/>
            <p:nvPr/>
          </p:nvSpPr>
          <p:spPr>
            <a:xfrm>
              <a:off x="0" y="1614759"/>
              <a:ext cx="6096000" cy="114192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effectRef>
            <a:fontRef idx="minor">
              <a:schemeClr val="lt1"/>
            </a:fontRef>
          </p:style>
        </p:sp>
        <p:sp>
          <p:nvSpPr>
            <p:cNvPr id="24" name="Rounded Rectangle 4"/>
            <p:cNvSpPr/>
            <p:nvPr/>
          </p:nvSpPr>
          <p:spPr>
            <a:xfrm>
              <a:off x="55744" y="1670503"/>
              <a:ext cx="5984512" cy="103043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DML triggers enforce referential integrity by cascading changes to related tables when a row is modified.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381000" y="4267200"/>
            <a:ext cx="8153400" cy="762000"/>
            <a:chOff x="381000" y="2286000"/>
            <a:chExt cx="8153400" cy="762000"/>
          </a:xfrm>
        </p:grpSpPr>
        <p:grpSp>
          <p:nvGrpSpPr>
            <p:cNvPr id="25" name="Group 21"/>
            <p:cNvGrpSpPr/>
            <p:nvPr/>
          </p:nvGrpSpPr>
          <p:grpSpPr>
            <a:xfrm>
              <a:off x="381000" y="2286000"/>
              <a:ext cx="8153400" cy="762000"/>
              <a:chOff x="381000" y="2286000"/>
              <a:chExt cx="8153400" cy="762000"/>
            </a:xfrm>
          </p:grpSpPr>
          <p:sp>
            <p:nvSpPr>
              <p:cNvPr id="27" name="Rounded Rectangle 26"/>
              <p:cNvSpPr/>
              <p:nvPr/>
            </p:nvSpPr>
            <p:spPr>
              <a:xfrm>
                <a:off x="381000" y="2286000"/>
                <a:ext cx="8153400" cy="762000"/>
              </a:xfrm>
              <a:prstGeom prst="roundRect">
                <a:avLst/>
              </a:prstGeom>
              <a:scene3d>
                <a:camera prst="orthographicFront"/>
                <a:lightRig rig="flat" dir="t"/>
              </a:scene3d>
              <a:sp3d prstMaterial="plastic">
                <a:bevelT w="120900" h="88900"/>
                <a:bevelB w="88900" h="31750" prst="angle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3">
                  <a:shade val="50000"/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3">
                  <a:shade val="5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28" name="Rounded Rectangle 4"/>
              <p:cNvSpPr/>
              <p:nvPr/>
            </p:nvSpPr>
            <p:spPr>
              <a:xfrm>
                <a:off x="442113" y="2323198"/>
                <a:ext cx="8031174" cy="687604"/>
              </a:xfrm>
              <a:prstGeom prst="rect">
                <a:avLst/>
              </a:prstGeom>
              <a:scene3d>
                <a:camera prst="orthographicFront"/>
                <a:lightRig rig="flat" dir="t"/>
              </a:scene3d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52400" tIns="152400" rIns="152400" bIns="152400" numCol="1" spcCol="1270" anchor="ctr" anchorCtr="0">
                <a:noAutofit/>
              </a:bodyPr>
              <a:lstStyle/>
              <a:p>
                <a:pPr lvl="0" algn="l" defTabSz="17780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US" sz="4000" kern="1200" dirty="0"/>
              </a:p>
            </p:txBody>
          </p:sp>
        </p:grpSp>
        <p:sp>
          <p:nvSpPr>
            <p:cNvPr id="26" name="Rounded Rectangle 4"/>
            <p:cNvSpPr/>
            <p:nvPr/>
          </p:nvSpPr>
          <p:spPr>
            <a:xfrm>
              <a:off x="457200" y="2286000"/>
              <a:ext cx="8014062" cy="756364"/>
            </a:xfrm>
            <a:prstGeom prst="rect">
              <a:avLst/>
            </a:prstGeom>
            <a:scene3d>
              <a:camera prst="orthographicFront"/>
              <a:lightRig rig="flat" dir="t"/>
            </a:scene3d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DML triggers can perform multiple actions for each modification statement.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29" name="Group 21"/>
          <p:cNvGrpSpPr/>
          <p:nvPr/>
        </p:nvGrpSpPr>
        <p:grpSpPr>
          <a:xfrm>
            <a:off x="381000" y="5181600"/>
            <a:ext cx="8153400" cy="838200"/>
            <a:chOff x="0" y="1614759"/>
            <a:chExt cx="6096000" cy="1141920"/>
          </a:xfrm>
          <a:scene3d>
            <a:camera prst="orthographicFront"/>
            <a:lightRig rig="flat" dir="t"/>
          </a:scene3d>
        </p:grpSpPr>
        <p:sp>
          <p:nvSpPr>
            <p:cNvPr id="30" name="Rounded Rectangle 29"/>
            <p:cNvSpPr/>
            <p:nvPr/>
          </p:nvSpPr>
          <p:spPr>
            <a:xfrm>
              <a:off x="0" y="1614759"/>
              <a:ext cx="6096000" cy="114192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effectRef>
            <a:fontRef idx="minor">
              <a:schemeClr val="lt1"/>
            </a:fontRef>
          </p:style>
        </p:sp>
        <p:sp>
          <p:nvSpPr>
            <p:cNvPr id="31" name="Rounded Rectangle 4"/>
            <p:cNvSpPr/>
            <p:nvPr/>
          </p:nvSpPr>
          <p:spPr>
            <a:xfrm>
              <a:off x="55744" y="1670503"/>
              <a:ext cx="5984512" cy="103043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DML triggers are of three main types namely,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INSERT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trigger,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UPDATE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trigger, and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DELETE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trigger.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Triggers / Session 12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smtClean="0"/>
              <a:t>Introduction to Inserted and Deleted Tables</a:t>
            </a:r>
            <a:endParaRPr lang="en-US" dirty="0"/>
          </a:p>
        </p:txBody>
      </p:sp>
      <p:grpSp>
        <p:nvGrpSpPr>
          <p:cNvPr id="5" name="Group 8"/>
          <p:cNvGrpSpPr/>
          <p:nvPr/>
        </p:nvGrpSpPr>
        <p:grpSpPr>
          <a:xfrm>
            <a:off x="381000" y="1066800"/>
            <a:ext cx="8153400" cy="838200"/>
            <a:chOff x="0" y="1614759"/>
            <a:chExt cx="6096000" cy="1141920"/>
          </a:xfrm>
          <a:scene3d>
            <a:camera prst="orthographicFront"/>
            <a:lightRig rig="flat" dir="t"/>
          </a:scene3d>
        </p:grpSpPr>
        <p:sp>
          <p:nvSpPr>
            <p:cNvPr id="10" name="Rounded Rectangle 9"/>
            <p:cNvSpPr/>
            <p:nvPr/>
          </p:nvSpPr>
          <p:spPr>
            <a:xfrm>
              <a:off x="0" y="1614759"/>
              <a:ext cx="6096000" cy="114192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effectRef>
            <a:fontRef idx="minor">
              <a:schemeClr val="lt1"/>
            </a:fontRef>
          </p:style>
        </p:sp>
        <p:sp>
          <p:nvSpPr>
            <p:cNvPr id="11" name="Rounded Rectangle 4"/>
            <p:cNvSpPr/>
            <p:nvPr/>
          </p:nvSpPr>
          <p:spPr>
            <a:xfrm>
              <a:off x="55744" y="1614759"/>
              <a:ext cx="5984512" cy="103043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SQL statements in DML triggers use two special types of tables to modify data in the database. These tables are as follows: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15" name="Rounded Rectangle 4"/>
          <p:cNvSpPr/>
          <p:nvPr/>
        </p:nvSpPr>
        <p:spPr>
          <a:xfrm>
            <a:off x="450669" y="3241318"/>
            <a:ext cx="8014062" cy="756364"/>
          </a:xfrm>
          <a:prstGeom prst="rect">
            <a:avLst/>
          </a:prstGeom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76200" tIns="76200" rIns="76200" bIns="76200" numCol="1" spcCol="1270" anchor="ctr" anchorCtr="0">
            <a:noAutofit/>
          </a:bodyPr>
          <a:lstStyle/>
          <a:p>
            <a:pPr lvl="0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800" kern="1200" dirty="0">
              <a:latin typeface="Calibri" pitchFamily="34" charset="0"/>
              <a:cs typeface="Calibri" pitchFamily="34" charset="0"/>
            </a:endParaRPr>
          </a:p>
        </p:txBody>
      </p:sp>
      <p:graphicFrame>
        <p:nvGraphicFramePr>
          <p:cNvPr id="19" name="Diagram 18"/>
          <p:cNvGraphicFramePr/>
          <p:nvPr/>
        </p:nvGraphicFramePr>
        <p:xfrm>
          <a:off x="838200" y="2082800"/>
          <a:ext cx="7315200" cy="3708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609600" y="5943600"/>
            <a:ext cx="8001000" cy="4480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Calibri" pitchFamily="34" charset="0"/>
              </a:rPr>
              <a:t>The Inserted and Deleted tables do not physically remain present in the database and are created and dropped whenever any triggering events occur.</a:t>
            </a:r>
            <a:endParaRPr lang="en-US" sz="1600" dirty="0">
              <a:latin typeface="Calibr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3_Office Theme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17219</TotalTime>
  <Words>4522</Words>
  <Application>Microsoft Office PowerPoint</Application>
  <PresentationFormat>On-screen Show (4:3)</PresentationFormat>
  <Paragraphs>571</Paragraphs>
  <Slides>50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50</vt:i4>
      </vt:variant>
    </vt:vector>
  </HeadingPairs>
  <TitlesOfParts>
    <vt:vector size="59" baseType="lpstr">
      <vt:lpstr>Arial</vt:lpstr>
      <vt:lpstr>Book Antiqua</vt:lpstr>
      <vt:lpstr>Calibri</vt:lpstr>
      <vt:lpstr>Courier New</vt:lpstr>
      <vt:lpstr>Tahoma</vt:lpstr>
      <vt:lpstr>Wingdings</vt:lpstr>
      <vt:lpstr>Wingdings 2</vt:lpstr>
      <vt:lpstr>3_Office Theme</vt:lpstr>
      <vt:lpstr>Custom Design</vt:lpstr>
      <vt:lpstr>PowerPoint Presentation</vt:lpstr>
      <vt:lpstr>Objectives</vt:lpstr>
      <vt:lpstr>Introduction</vt:lpstr>
      <vt:lpstr>Uses of Triggers </vt:lpstr>
      <vt:lpstr>Transact-SQL Programming Elements</vt:lpstr>
      <vt:lpstr>Types of Triggers</vt:lpstr>
      <vt:lpstr>DDL Triggers versus DML Triggers</vt:lpstr>
      <vt:lpstr>Creating DML Triggers </vt:lpstr>
      <vt:lpstr>Introduction to Inserted and Deleted Tables</vt:lpstr>
      <vt:lpstr>Insert Triggers 1-4</vt:lpstr>
      <vt:lpstr>Insert Triggers 2-4</vt:lpstr>
      <vt:lpstr>Insert Triggers 3-4</vt:lpstr>
      <vt:lpstr>Insert Triggers 4-4</vt:lpstr>
      <vt:lpstr>Update Triggers 1-5</vt:lpstr>
      <vt:lpstr>Update Triggers 2-5</vt:lpstr>
      <vt:lpstr>Update Triggers 3-5</vt:lpstr>
      <vt:lpstr>Update Triggers 4-5</vt:lpstr>
      <vt:lpstr>Update Triggers 5-5</vt:lpstr>
      <vt:lpstr>Delete Triggers 1-3</vt:lpstr>
      <vt:lpstr>Delete Triggers 2-3</vt:lpstr>
      <vt:lpstr>Delete Triggers 3-3</vt:lpstr>
      <vt:lpstr>AFTER Triggers 1-3</vt:lpstr>
      <vt:lpstr>AFTER Triggers 2-3</vt:lpstr>
      <vt:lpstr>AFTER Triggers 3-3</vt:lpstr>
      <vt:lpstr>INSTEAD OF Triggers 1-3</vt:lpstr>
      <vt:lpstr>INSTEAD OF Triggers 2-3</vt:lpstr>
      <vt:lpstr>INSTEAD OF Triggers 3-3</vt:lpstr>
      <vt:lpstr>Using INSTEAD OF Triggers with Views 1-3</vt:lpstr>
      <vt:lpstr>Using INSTEAD OF Triggers with Views 2-3</vt:lpstr>
      <vt:lpstr>Using INSTEAD OF Triggers with Views 3-3</vt:lpstr>
      <vt:lpstr>Working with DML Triggers 1-3</vt:lpstr>
      <vt:lpstr>Working with DML Triggers 2-3</vt:lpstr>
      <vt:lpstr>Working with DML Triggers 3-3</vt:lpstr>
      <vt:lpstr>Viewing Definitions of DML Triggers </vt:lpstr>
      <vt:lpstr>Modifying Definitions of DML Triggers 1-3</vt:lpstr>
      <vt:lpstr>Modifying Definitions of DML Triggers 2-3</vt:lpstr>
      <vt:lpstr>Modifying Definitions of DML Triggers 3-3</vt:lpstr>
      <vt:lpstr>Dropping DML Triggers 1-2</vt:lpstr>
      <vt:lpstr>Dropping DML Triggers 2-2</vt:lpstr>
      <vt:lpstr>DDL Triggers 1-2</vt:lpstr>
      <vt:lpstr>DDL Triggers 2-2</vt:lpstr>
      <vt:lpstr>Scope of DDL Triggers 1-2</vt:lpstr>
      <vt:lpstr>Scope of DDL Triggers 2-2</vt:lpstr>
      <vt:lpstr>Nested Triggers 1-2</vt:lpstr>
      <vt:lpstr>Nested Triggers 2-2</vt:lpstr>
      <vt:lpstr>UPDATE 1-2</vt:lpstr>
      <vt:lpstr>UPDATE 2-2</vt:lpstr>
      <vt:lpstr>Handling of Multiple Rows in a Session</vt:lpstr>
      <vt:lpstr>Performance Implication of Triggers</vt:lpstr>
      <vt:lpstr>Summary</vt:lpstr>
    </vt:vector>
  </TitlesOfParts>
  <Company>Aptech Limited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Session 1 XP</dc:title>
  <dc:creator>Aptech Limited</dc:creator>
  <cp:lastModifiedBy>Ngo Van Binh</cp:lastModifiedBy>
  <cp:revision>2899</cp:revision>
  <dcterms:created xsi:type="dcterms:W3CDTF">2006-08-16T00:00:00Z</dcterms:created>
  <dcterms:modified xsi:type="dcterms:W3CDTF">2017-02-28T00:43:03Z</dcterms:modified>
</cp:coreProperties>
</file>